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9"/>
  </p:notesMasterIdLst>
  <p:sldIdLst>
    <p:sldId id="256" r:id="rId2"/>
    <p:sldId id="275" r:id="rId3"/>
    <p:sldId id="257" r:id="rId4"/>
    <p:sldId id="263" r:id="rId5"/>
    <p:sldId id="259" r:id="rId6"/>
    <p:sldId id="258" r:id="rId7"/>
    <p:sldId id="260" r:id="rId8"/>
    <p:sldId id="274" r:id="rId9"/>
    <p:sldId id="261" r:id="rId10"/>
    <p:sldId id="262" r:id="rId11"/>
    <p:sldId id="287" r:id="rId12"/>
    <p:sldId id="264" r:id="rId13"/>
    <p:sldId id="265" r:id="rId14"/>
    <p:sldId id="266" r:id="rId15"/>
    <p:sldId id="267" r:id="rId16"/>
    <p:sldId id="276" r:id="rId17"/>
    <p:sldId id="268" r:id="rId18"/>
    <p:sldId id="269" r:id="rId19"/>
    <p:sldId id="279" r:id="rId20"/>
    <p:sldId id="280" r:id="rId21"/>
    <p:sldId id="282" r:id="rId22"/>
    <p:sldId id="281" r:id="rId23"/>
    <p:sldId id="283" r:id="rId24"/>
    <p:sldId id="270" r:id="rId25"/>
    <p:sldId id="285" r:id="rId26"/>
    <p:sldId id="273" r:id="rId27"/>
    <p:sldId id="289" r:id="rId28"/>
    <p:sldId id="271" r:id="rId29"/>
    <p:sldId id="293" r:id="rId30"/>
    <p:sldId id="286" r:id="rId31"/>
    <p:sldId id="288" r:id="rId32"/>
    <p:sldId id="272" r:id="rId33"/>
    <p:sldId id="290" r:id="rId34"/>
    <p:sldId id="292" r:id="rId35"/>
    <p:sldId id="278" r:id="rId36"/>
    <p:sldId id="291" r:id="rId37"/>
    <p:sldId id="277"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303"/>
    <p:restoredTop sz="93417"/>
  </p:normalViewPr>
  <p:slideViewPr>
    <p:cSldViewPr snapToGrid="0" snapToObjects="1" showGuides="1">
      <p:cViewPr>
        <p:scale>
          <a:sx n="102" d="100"/>
          <a:sy n="102" d="100"/>
        </p:scale>
        <p:origin x="648" y="14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7.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BEEFB58-3506-0549-BBDE-E55A9A320EBD}" type="datetimeFigureOut">
              <a:rPr lang="en-US" smtClean="0"/>
              <a:t>8/18/23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A11F20C-4AFC-034A-874B-5CC5B4989981}" type="slidenum">
              <a:rPr lang="en-US" smtClean="0"/>
              <a:t>‹#›</a:t>
            </a:fld>
            <a:endParaRPr lang="en-US"/>
          </a:p>
        </p:txBody>
      </p:sp>
    </p:spTree>
    <p:extLst>
      <p:ext uri="{BB962C8B-B14F-4D97-AF65-F5344CB8AC3E}">
        <p14:creationId xmlns:p14="http://schemas.microsoft.com/office/powerpoint/2010/main" val="11639173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Differences in replicates most likely due to sampling differences when scraping plates and homogenizing cells to extract DNA, taking small portion of total gDNA for sequencing, shearing, technical errors making sequencing library, PCR jackpots (eliminated after the fact), etc.</a:t>
            </a:r>
          </a:p>
          <a:p>
            <a:endParaRPr lang="en-US" dirty="0"/>
          </a:p>
        </p:txBody>
      </p:sp>
      <p:sp>
        <p:nvSpPr>
          <p:cNvPr id="4" name="Slide Number Placeholder 3"/>
          <p:cNvSpPr>
            <a:spLocks noGrp="1"/>
          </p:cNvSpPr>
          <p:nvPr>
            <p:ph type="sldNum" sz="quarter" idx="5"/>
          </p:nvPr>
        </p:nvSpPr>
        <p:spPr/>
        <p:txBody>
          <a:bodyPr/>
          <a:lstStyle/>
          <a:p>
            <a:fld id="{DA11F20C-4AFC-034A-874B-5CC5B4989981}" type="slidenum">
              <a:rPr lang="en-US" smtClean="0"/>
              <a:t>7</a:t>
            </a:fld>
            <a:endParaRPr lang="en-US"/>
          </a:p>
        </p:txBody>
      </p:sp>
    </p:spTree>
    <p:extLst>
      <p:ext uri="{BB962C8B-B14F-4D97-AF65-F5344CB8AC3E}">
        <p14:creationId xmlns:p14="http://schemas.microsoft.com/office/powerpoint/2010/main" val="38645120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Insertion counts at the same site in different libraries is expected to be uncorrelated because of so many sources of variation—indicates transposon insertion not influenced by insertion bias.</a:t>
            </a:r>
          </a:p>
          <a:p>
            <a:endParaRPr lang="en-US" dirty="0"/>
          </a:p>
        </p:txBody>
      </p:sp>
      <p:sp>
        <p:nvSpPr>
          <p:cNvPr id="4" name="Slide Number Placeholder 3"/>
          <p:cNvSpPr>
            <a:spLocks noGrp="1"/>
          </p:cNvSpPr>
          <p:nvPr>
            <p:ph type="sldNum" sz="quarter" idx="5"/>
          </p:nvPr>
        </p:nvSpPr>
        <p:spPr/>
        <p:txBody>
          <a:bodyPr/>
          <a:lstStyle/>
          <a:p>
            <a:fld id="{DA11F20C-4AFC-034A-874B-5CC5B4989981}" type="slidenum">
              <a:rPr lang="en-US" smtClean="0"/>
              <a:t>9</a:t>
            </a:fld>
            <a:endParaRPr lang="en-US"/>
          </a:p>
        </p:txBody>
      </p:sp>
    </p:spTree>
    <p:extLst>
      <p:ext uri="{BB962C8B-B14F-4D97-AF65-F5344CB8AC3E}">
        <p14:creationId xmlns:p14="http://schemas.microsoft.com/office/powerpoint/2010/main" val="8883711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11F20C-4AFC-034A-874B-5CC5B4989981}" type="slidenum">
              <a:rPr lang="en-US" smtClean="0"/>
              <a:t>19</a:t>
            </a:fld>
            <a:endParaRPr lang="en-US"/>
          </a:p>
        </p:txBody>
      </p:sp>
    </p:spTree>
    <p:extLst>
      <p:ext uri="{BB962C8B-B14F-4D97-AF65-F5344CB8AC3E}">
        <p14:creationId xmlns:p14="http://schemas.microsoft.com/office/powerpoint/2010/main" val="26856870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11F20C-4AFC-034A-874B-5CC5B4989981}" type="slidenum">
              <a:rPr lang="en-US" smtClean="0"/>
              <a:t>21</a:t>
            </a:fld>
            <a:endParaRPr lang="en-US"/>
          </a:p>
        </p:txBody>
      </p:sp>
    </p:spTree>
    <p:extLst>
      <p:ext uri="{BB962C8B-B14F-4D97-AF65-F5344CB8AC3E}">
        <p14:creationId xmlns:p14="http://schemas.microsoft.com/office/powerpoint/2010/main" val="6194250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02BC55-61A3-F744-AFE4-EA365A782240}"/>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58207D07-5E9B-CA43-BA7C-61C73B3686E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0997DEBC-3BB4-DF40-A65D-29DB9F835DA3}"/>
              </a:ext>
            </a:extLst>
          </p:cNvPr>
          <p:cNvSpPr>
            <a:spLocks noGrp="1"/>
          </p:cNvSpPr>
          <p:nvPr>
            <p:ph type="dt" sz="half" idx="10"/>
          </p:nvPr>
        </p:nvSpPr>
        <p:spPr/>
        <p:txBody>
          <a:bodyPr/>
          <a:lstStyle/>
          <a:p>
            <a:fld id="{7916B41B-D43B-8443-B499-DD217FA9282F}" type="datetimeFigureOut">
              <a:rPr lang="en-US" smtClean="0"/>
              <a:t>8/18/23</a:t>
            </a:fld>
            <a:endParaRPr lang="en-US"/>
          </a:p>
        </p:txBody>
      </p:sp>
      <p:sp>
        <p:nvSpPr>
          <p:cNvPr id="5" name="Footer Placeholder 4">
            <a:extLst>
              <a:ext uri="{FF2B5EF4-FFF2-40B4-BE49-F238E27FC236}">
                <a16:creationId xmlns:a16="http://schemas.microsoft.com/office/drawing/2014/main" id="{96B85843-2315-DD44-B092-0C917E29D06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0433C8F-2D90-0642-8098-B2BDBF25E207}"/>
              </a:ext>
            </a:extLst>
          </p:cNvPr>
          <p:cNvSpPr>
            <a:spLocks noGrp="1"/>
          </p:cNvSpPr>
          <p:nvPr>
            <p:ph type="sldNum" sz="quarter" idx="12"/>
          </p:nvPr>
        </p:nvSpPr>
        <p:spPr/>
        <p:txBody>
          <a:bodyPr/>
          <a:lstStyle/>
          <a:p>
            <a:fld id="{0E69DB26-4470-5F4C-9DAA-614C97884AFD}" type="slidenum">
              <a:rPr lang="en-US" smtClean="0"/>
              <a:t>‹#›</a:t>
            </a:fld>
            <a:endParaRPr lang="en-US"/>
          </a:p>
        </p:txBody>
      </p:sp>
    </p:spTree>
    <p:extLst>
      <p:ext uri="{BB962C8B-B14F-4D97-AF65-F5344CB8AC3E}">
        <p14:creationId xmlns:p14="http://schemas.microsoft.com/office/powerpoint/2010/main" val="17152779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D68752-B313-A545-BC5B-348913DF1060}"/>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62F7C50E-CEE9-9A47-912F-BD8D3271F07D}"/>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72F7E0C3-07DE-B448-8113-A4791B2CEF30}"/>
              </a:ext>
            </a:extLst>
          </p:cNvPr>
          <p:cNvSpPr>
            <a:spLocks noGrp="1"/>
          </p:cNvSpPr>
          <p:nvPr>
            <p:ph type="dt" sz="half" idx="10"/>
          </p:nvPr>
        </p:nvSpPr>
        <p:spPr/>
        <p:txBody>
          <a:bodyPr/>
          <a:lstStyle/>
          <a:p>
            <a:fld id="{7916B41B-D43B-8443-B499-DD217FA9282F}" type="datetimeFigureOut">
              <a:rPr lang="en-US" smtClean="0"/>
              <a:t>8/18/23</a:t>
            </a:fld>
            <a:endParaRPr lang="en-US"/>
          </a:p>
        </p:txBody>
      </p:sp>
      <p:sp>
        <p:nvSpPr>
          <p:cNvPr id="5" name="Footer Placeholder 4">
            <a:extLst>
              <a:ext uri="{FF2B5EF4-FFF2-40B4-BE49-F238E27FC236}">
                <a16:creationId xmlns:a16="http://schemas.microsoft.com/office/drawing/2014/main" id="{1A25C6A4-5937-1D43-9A57-626A8D0638E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EC4819-1D5A-264F-ABE6-8487C0D0ED0B}"/>
              </a:ext>
            </a:extLst>
          </p:cNvPr>
          <p:cNvSpPr>
            <a:spLocks noGrp="1"/>
          </p:cNvSpPr>
          <p:nvPr>
            <p:ph type="sldNum" sz="quarter" idx="12"/>
          </p:nvPr>
        </p:nvSpPr>
        <p:spPr/>
        <p:txBody>
          <a:bodyPr/>
          <a:lstStyle/>
          <a:p>
            <a:fld id="{0E69DB26-4470-5F4C-9DAA-614C97884AFD}" type="slidenum">
              <a:rPr lang="en-US" smtClean="0"/>
              <a:t>‹#›</a:t>
            </a:fld>
            <a:endParaRPr lang="en-US"/>
          </a:p>
        </p:txBody>
      </p:sp>
    </p:spTree>
    <p:extLst>
      <p:ext uri="{BB962C8B-B14F-4D97-AF65-F5344CB8AC3E}">
        <p14:creationId xmlns:p14="http://schemas.microsoft.com/office/powerpoint/2010/main" val="10189498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3229ABE-2008-8F45-AA76-F2C4307D437F}"/>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E4127773-8086-9F4C-B52F-020DD2F73FD4}"/>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B633D706-19A7-1942-ADCB-6A4558BE5529}"/>
              </a:ext>
            </a:extLst>
          </p:cNvPr>
          <p:cNvSpPr>
            <a:spLocks noGrp="1"/>
          </p:cNvSpPr>
          <p:nvPr>
            <p:ph type="dt" sz="half" idx="10"/>
          </p:nvPr>
        </p:nvSpPr>
        <p:spPr/>
        <p:txBody>
          <a:bodyPr/>
          <a:lstStyle/>
          <a:p>
            <a:fld id="{7916B41B-D43B-8443-B499-DD217FA9282F}" type="datetimeFigureOut">
              <a:rPr lang="en-US" smtClean="0"/>
              <a:t>8/18/23</a:t>
            </a:fld>
            <a:endParaRPr lang="en-US"/>
          </a:p>
        </p:txBody>
      </p:sp>
      <p:sp>
        <p:nvSpPr>
          <p:cNvPr id="5" name="Footer Placeholder 4">
            <a:extLst>
              <a:ext uri="{FF2B5EF4-FFF2-40B4-BE49-F238E27FC236}">
                <a16:creationId xmlns:a16="http://schemas.microsoft.com/office/drawing/2014/main" id="{C9EB3882-5B35-A641-914D-DFDDA571D11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13F2538-F2E1-234F-8AD9-958158A54F65}"/>
              </a:ext>
            </a:extLst>
          </p:cNvPr>
          <p:cNvSpPr>
            <a:spLocks noGrp="1"/>
          </p:cNvSpPr>
          <p:nvPr>
            <p:ph type="sldNum" sz="quarter" idx="12"/>
          </p:nvPr>
        </p:nvSpPr>
        <p:spPr/>
        <p:txBody>
          <a:bodyPr/>
          <a:lstStyle/>
          <a:p>
            <a:fld id="{0E69DB26-4470-5F4C-9DAA-614C97884AFD}" type="slidenum">
              <a:rPr lang="en-US" smtClean="0"/>
              <a:t>‹#›</a:t>
            </a:fld>
            <a:endParaRPr lang="en-US"/>
          </a:p>
        </p:txBody>
      </p:sp>
    </p:spTree>
    <p:extLst>
      <p:ext uri="{BB962C8B-B14F-4D97-AF65-F5344CB8AC3E}">
        <p14:creationId xmlns:p14="http://schemas.microsoft.com/office/powerpoint/2010/main" val="17545974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E9C49D-C3DE-C745-9D78-BB4CDC52280F}"/>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3BAA148D-C56C-834B-8A9C-6F45D9708915}"/>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FE8EF72D-6FB5-BE47-BCDA-03552A9C8CCC}"/>
              </a:ext>
            </a:extLst>
          </p:cNvPr>
          <p:cNvSpPr>
            <a:spLocks noGrp="1"/>
          </p:cNvSpPr>
          <p:nvPr>
            <p:ph type="dt" sz="half" idx="10"/>
          </p:nvPr>
        </p:nvSpPr>
        <p:spPr/>
        <p:txBody>
          <a:bodyPr/>
          <a:lstStyle/>
          <a:p>
            <a:fld id="{7916B41B-D43B-8443-B499-DD217FA9282F}" type="datetimeFigureOut">
              <a:rPr lang="en-US" smtClean="0"/>
              <a:t>8/18/23</a:t>
            </a:fld>
            <a:endParaRPr lang="en-US"/>
          </a:p>
        </p:txBody>
      </p:sp>
      <p:sp>
        <p:nvSpPr>
          <p:cNvPr id="5" name="Footer Placeholder 4">
            <a:extLst>
              <a:ext uri="{FF2B5EF4-FFF2-40B4-BE49-F238E27FC236}">
                <a16:creationId xmlns:a16="http://schemas.microsoft.com/office/drawing/2014/main" id="{84476089-8918-4B42-A14F-0F89399DF90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00C22BE-DEB9-2040-994E-7AA64F50AAE8}"/>
              </a:ext>
            </a:extLst>
          </p:cNvPr>
          <p:cNvSpPr>
            <a:spLocks noGrp="1"/>
          </p:cNvSpPr>
          <p:nvPr>
            <p:ph type="sldNum" sz="quarter" idx="12"/>
          </p:nvPr>
        </p:nvSpPr>
        <p:spPr/>
        <p:txBody>
          <a:bodyPr/>
          <a:lstStyle/>
          <a:p>
            <a:fld id="{0E69DB26-4470-5F4C-9DAA-614C97884AFD}" type="slidenum">
              <a:rPr lang="en-US" smtClean="0"/>
              <a:t>‹#›</a:t>
            </a:fld>
            <a:endParaRPr lang="en-US"/>
          </a:p>
        </p:txBody>
      </p:sp>
    </p:spTree>
    <p:extLst>
      <p:ext uri="{BB962C8B-B14F-4D97-AF65-F5344CB8AC3E}">
        <p14:creationId xmlns:p14="http://schemas.microsoft.com/office/powerpoint/2010/main" val="40422334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391823-B086-BB44-8963-997CCF45A25C}"/>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4446D880-9792-8F4E-91E9-B474754A82F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F653E08C-401E-FB4C-898E-4C9743F79736}"/>
              </a:ext>
            </a:extLst>
          </p:cNvPr>
          <p:cNvSpPr>
            <a:spLocks noGrp="1"/>
          </p:cNvSpPr>
          <p:nvPr>
            <p:ph type="dt" sz="half" idx="10"/>
          </p:nvPr>
        </p:nvSpPr>
        <p:spPr/>
        <p:txBody>
          <a:bodyPr/>
          <a:lstStyle/>
          <a:p>
            <a:fld id="{7916B41B-D43B-8443-B499-DD217FA9282F}" type="datetimeFigureOut">
              <a:rPr lang="en-US" smtClean="0"/>
              <a:t>8/18/23</a:t>
            </a:fld>
            <a:endParaRPr lang="en-US"/>
          </a:p>
        </p:txBody>
      </p:sp>
      <p:sp>
        <p:nvSpPr>
          <p:cNvPr id="5" name="Footer Placeholder 4">
            <a:extLst>
              <a:ext uri="{FF2B5EF4-FFF2-40B4-BE49-F238E27FC236}">
                <a16:creationId xmlns:a16="http://schemas.microsoft.com/office/drawing/2014/main" id="{1688E720-111B-064D-AE36-8615B149501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3F71ED3-65A9-6D4A-9AE3-F2154B91DF72}"/>
              </a:ext>
            </a:extLst>
          </p:cNvPr>
          <p:cNvSpPr>
            <a:spLocks noGrp="1"/>
          </p:cNvSpPr>
          <p:nvPr>
            <p:ph type="sldNum" sz="quarter" idx="12"/>
          </p:nvPr>
        </p:nvSpPr>
        <p:spPr/>
        <p:txBody>
          <a:bodyPr/>
          <a:lstStyle/>
          <a:p>
            <a:fld id="{0E69DB26-4470-5F4C-9DAA-614C97884AFD}" type="slidenum">
              <a:rPr lang="en-US" smtClean="0"/>
              <a:t>‹#›</a:t>
            </a:fld>
            <a:endParaRPr lang="en-US"/>
          </a:p>
        </p:txBody>
      </p:sp>
    </p:spTree>
    <p:extLst>
      <p:ext uri="{BB962C8B-B14F-4D97-AF65-F5344CB8AC3E}">
        <p14:creationId xmlns:p14="http://schemas.microsoft.com/office/powerpoint/2010/main" val="37460956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DDE7FA-8FBD-8543-B226-E8A3544A72EC}"/>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6280C6E7-028E-054D-959B-08799284F9BA}"/>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ED41B3E7-F183-7143-99BB-EAFF8B4246A7}"/>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4B383BDD-DB7A-7A4C-AA2B-D4BB5853BE0D}"/>
              </a:ext>
            </a:extLst>
          </p:cNvPr>
          <p:cNvSpPr>
            <a:spLocks noGrp="1"/>
          </p:cNvSpPr>
          <p:nvPr>
            <p:ph type="dt" sz="half" idx="10"/>
          </p:nvPr>
        </p:nvSpPr>
        <p:spPr/>
        <p:txBody>
          <a:bodyPr/>
          <a:lstStyle/>
          <a:p>
            <a:fld id="{7916B41B-D43B-8443-B499-DD217FA9282F}" type="datetimeFigureOut">
              <a:rPr lang="en-US" smtClean="0"/>
              <a:t>8/18/23</a:t>
            </a:fld>
            <a:endParaRPr lang="en-US"/>
          </a:p>
        </p:txBody>
      </p:sp>
      <p:sp>
        <p:nvSpPr>
          <p:cNvPr id="6" name="Footer Placeholder 5">
            <a:extLst>
              <a:ext uri="{FF2B5EF4-FFF2-40B4-BE49-F238E27FC236}">
                <a16:creationId xmlns:a16="http://schemas.microsoft.com/office/drawing/2014/main" id="{ECC03464-DDA0-A948-83FB-9C9F3E53FEB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C4C24DF-19C2-D74C-BFF4-FC8B96A210A5}"/>
              </a:ext>
            </a:extLst>
          </p:cNvPr>
          <p:cNvSpPr>
            <a:spLocks noGrp="1"/>
          </p:cNvSpPr>
          <p:nvPr>
            <p:ph type="sldNum" sz="quarter" idx="12"/>
          </p:nvPr>
        </p:nvSpPr>
        <p:spPr/>
        <p:txBody>
          <a:bodyPr/>
          <a:lstStyle/>
          <a:p>
            <a:fld id="{0E69DB26-4470-5F4C-9DAA-614C97884AFD}" type="slidenum">
              <a:rPr lang="en-US" smtClean="0"/>
              <a:t>‹#›</a:t>
            </a:fld>
            <a:endParaRPr lang="en-US"/>
          </a:p>
        </p:txBody>
      </p:sp>
    </p:spTree>
    <p:extLst>
      <p:ext uri="{BB962C8B-B14F-4D97-AF65-F5344CB8AC3E}">
        <p14:creationId xmlns:p14="http://schemas.microsoft.com/office/powerpoint/2010/main" val="26478540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CA2F23-A366-D049-A7C6-E1DB65B2C7F2}"/>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23BF9D77-749A-7545-9B84-6DE50964D2C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CEAFCCDD-0D5C-534C-A747-48CF5B17EEBE}"/>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E8B01D07-0A44-C84B-B5D0-4D27CCDF331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AD9D8126-7CA0-5846-B1A7-4D25552B23FC}"/>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607E332A-D937-8841-AAF1-A0D4829DC406}"/>
              </a:ext>
            </a:extLst>
          </p:cNvPr>
          <p:cNvSpPr>
            <a:spLocks noGrp="1"/>
          </p:cNvSpPr>
          <p:nvPr>
            <p:ph type="dt" sz="half" idx="10"/>
          </p:nvPr>
        </p:nvSpPr>
        <p:spPr/>
        <p:txBody>
          <a:bodyPr/>
          <a:lstStyle/>
          <a:p>
            <a:fld id="{7916B41B-D43B-8443-B499-DD217FA9282F}" type="datetimeFigureOut">
              <a:rPr lang="en-US" smtClean="0"/>
              <a:t>8/18/23</a:t>
            </a:fld>
            <a:endParaRPr lang="en-US"/>
          </a:p>
        </p:txBody>
      </p:sp>
      <p:sp>
        <p:nvSpPr>
          <p:cNvPr id="8" name="Footer Placeholder 7">
            <a:extLst>
              <a:ext uri="{FF2B5EF4-FFF2-40B4-BE49-F238E27FC236}">
                <a16:creationId xmlns:a16="http://schemas.microsoft.com/office/drawing/2014/main" id="{060747BE-600D-8E4F-B167-402206D7F74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10B9C9F-6379-7449-A793-17AED14348C7}"/>
              </a:ext>
            </a:extLst>
          </p:cNvPr>
          <p:cNvSpPr>
            <a:spLocks noGrp="1"/>
          </p:cNvSpPr>
          <p:nvPr>
            <p:ph type="sldNum" sz="quarter" idx="12"/>
          </p:nvPr>
        </p:nvSpPr>
        <p:spPr/>
        <p:txBody>
          <a:bodyPr/>
          <a:lstStyle/>
          <a:p>
            <a:fld id="{0E69DB26-4470-5F4C-9DAA-614C97884AFD}" type="slidenum">
              <a:rPr lang="en-US" smtClean="0"/>
              <a:t>‹#›</a:t>
            </a:fld>
            <a:endParaRPr lang="en-US"/>
          </a:p>
        </p:txBody>
      </p:sp>
    </p:spTree>
    <p:extLst>
      <p:ext uri="{BB962C8B-B14F-4D97-AF65-F5344CB8AC3E}">
        <p14:creationId xmlns:p14="http://schemas.microsoft.com/office/powerpoint/2010/main" val="6163866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3BB693-282E-E849-9141-D58D1E8193AD}"/>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B365E4E7-5BE9-6C43-A590-EA8437A7774F}"/>
              </a:ext>
            </a:extLst>
          </p:cNvPr>
          <p:cNvSpPr>
            <a:spLocks noGrp="1"/>
          </p:cNvSpPr>
          <p:nvPr>
            <p:ph type="dt" sz="half" idx="10"/>
          </p:nvPr>
        </p:nvSpPr>
        <p:spPr/>
        <p:txBody>
          <a:bodyPr/>
          <a:lstStyle/>
          <a:p>
            <a:fld id="{7916B41B-D43B-8443-B499-DD217FA9282F}" type="datetimeFigureOut">
              <a:rPr lang="en-US" smtClean="0"/>
              <a:t>8/18/23</a:t>
            </a:fld>
            <a:endParaRPr lang="en-US"/>
          </a:p>
        </p:txBody>
      </p:sp>
      <p:sp>
        <p:nvSpPr>
          <p:cNvPr id="4" name="Footer Placeholder 3">
            <a:extLst>
              <a:ext uri="{FF2B5EF4-FFF2-40B4-BE49-F238E27FC236}">
                <a16:creationId xmlns:a16="http://schemas.microsoft.com/office/drawing/2014/main" id="{4B4406E7-52BE-DB4D-BE8C-F4E119EE6E9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EB02528-1A0A-FC43-A903-13673F48D19C}"/>
              </a:ext>
            </a:extLst>
          </p:cNvPr>
          <p:cNvSpPr>
            <a:spLocks noGrp="1"/>
          </p:cNvSpPr>
          <p:nvPr>
            <p:ph type="sldNum" sz="quarter" idx="12"/>
          </p:nvPr>
        </p:nvSpPr>
        <p:spPr/>
        <p:txBody>
          <a:bodyPr/>
          <a:lstStyle/>
          <a:p>
            <a:fld id="{0E69DB26-4470-5F4C-9DAA-614C97884AFD}" type="slidenum">
              <a:rPr lang="en-US" smtClean="0"/>
              <a:t>‹#›</a:t>
            </a:fld>
            <a:endParaRPr lang="en-US"/>
          </a:p>
        </p:txBody>
      </p:sp>
    </p:spTree>
    <p:extLst>
      <p:ext uri="{BB962C8B-B14F-4D97-AF65-F5344CB8AC3E}">
        <p14:creationId xmlns:p14="http://schemas.microsoft.com/office/powerpoint/2010/main" val="3124479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67518D0-9179-BA48-9620-9E06F8B97DE8}"/>
              </a:ext>
            </a:extLst>
          </p:cNvPr>
          <p:cNvSpPr>
            <a:spLocks noGrp="1"/>
          </p:cNvSpPr>
          <p:nvPr>
            <p:ph type="dt" sz="half" idx="10"/>
          </p:nvPr>
        </p:nvSpPr>
        <p:spPr/>
        <p:txBody>
          <a:bodyPr/>
          <a:lstStyle/>
          <a:p>
            <a:fld id="{7916B41B-D43B-8443-B499-DD217FA9282F}" type="datetimeFigureOut">
              <a:rPr lang="en-US" smtClean="0"/>
              <a:t>8/18/23</a:t>
            </a:fld>
            <a:endParaRPr lang="en-US"/>
          </a:p>
        </p:txBody>
      </p:sp>
      <p:sp>
        <p:nvSpPr>
          <p:cNvPr id="3" name="Footer Placeholder 2">
            <a:extLst>
              <a:ext uri="{FF2B5EF4-FFF2-40B4-BE49-F238E27FC236}">
                <a16:creationId xmlns:a16="http://schemas.microsoft.com/office/drawing/2014/main" id="{30780FF0-C1FF-3441-BF24-B7E2FB4AA6C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C7385D0-BDA6-BE42-A8C8-1D4DBC40851B}"/>
              </a:ext>
            </a:extLst>
          </p:cNvPr>
          <p:cNvSpPr>
            <a:spLocks noGrp="1"/>
          </p:cNvSpPr>
          <p:nvPr>
            <p:ph type="sldNum" sz="quarter" idx="12"/>
          </p:nvPr>
        </p:nvSpPr>
        <p:spPr/>
        <p:txBody>
          <a:bodyPr/>
          <a:lstStyle/>
          <a:p>
            <a:fld id="{0E69DB26-4470-5F4C-9DAA-614C97884AFD}" type="slidenum">
              <a:rPr lang="en-US" smtClean="0"/>
              <a:t>‹#›</a:t>
            </a:fld>
            <a:endParaRPr lang="en-US"/>
          </a:p>
        </p:txBody>
      </p:sp>
    </p:spTree>
    <p:extLst>
      <p:ext uri="{BB962C8B-B14F-4D97-AF65-F5344CB8AC3E}">
        <p14:creationId xmlns:p14="http://schemas.microsoft.com/office/powerpoint/2010/main" val="31580705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788564-7F41-7C44-AC40-E8467041DC4D}"/>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6F7B7E07-078D-0948-BA0C-BD701BD22CF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A94ED6BD-90A5-C949-B4C6-8F6C1D2CBA5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1D12F30F-2146-F741-93D6-EC634F61842C}"/>
              </a:ext>
            </a:extLst>
          </p:cNvPr>
          <p:cNvSpPr>
            <a:spLocks noGrp="1"/>
          </p:cNvSpPr>
          <p:nvPr>
            <p:ph type="dt" sz="half" idx="10"/>
          </p:nvPr>
        </p:nvSpPr>
        <p:spPr/>
        <p:txBody>
          <a:bodyPr/>
          <a:lstStyle/>
          <a:p>
            <a:fld id="{7916B41B-D43B-8443-B499-DD217FA9282F}" type="datetimeFigureOut">
              <a:rPr lang="en-US" smtClean="0"/>
              <a:t>8/18/23</a:t>
            </a:fld>
            <a:endParaRPr lang="en-US"/>
          </a:p>
        </p:txBody>
      </p:sp>
      <p:sp>
        <p:nvSpPr>
          <p:cNvPr id="6" name="Footer Placeholder 5">
            <a:extLst>
              <a:ext uri="{FF2B5EF4-FFF2-40B4-BE49-F238E27FC236}">
                <a16:creationId xmlns:a16="http://schemas.microsoft.com/office/drawing/2014/main" id="{278BF2E2-F10F-E142-9FEE-D0E5DE63D36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48E9106-E253-4E4C-9CDF-519879FD2AAC}"/>
              </a:ext>
            </a:extLst>
          </p:cNvPr>
          <p:cNvSpPr>
            <a:spLocks noGrp="1"/>
          </p:cNvSpPr>
          <p:nvPr>
            <p:ph type="sldNum" sz="quarter" idx="12"/>
          </p:nvPr>
        </p:nvSpPr>
        <p:spPr/>
        <p:txBody>
          <a:bodyPr/>
          <a:lstStyle/>
          <a:p>
            <a:fld id="{0E69DB26-4470-5F4C-9DAA-614C97884AFD}" type="slidenum">
              <a:rPr lang="en-US" smtClean="0"/>
              <a:t>‹#›</a:t>
            </a:fld>
            <a:endParaRPr lang="en-US"/>
          </a:p>
        </p:txBody>
      </p:sp>
    </p:spTree>
    <p:extLst>
      <p:ext uri="{BB962C8B-B14F-4D97-AF65-F5344CB8AC3E}">
        <p14:creationId xmlns:p14="http://schemas.microsoft.com/office/powerpoint/2010/main" val="22098353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A0A60E-7FCD-924A-8856-0002F1910BDA}"/>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B5F81466-3D76-8145-8E19-D557ECE6EF0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2849D18-26EF-EB48-A767-2632DA454A9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9BDEF04F-427B-0B41-91BE-6122521986A5}"/>
              </a:ext>
            </a:extLst>
          </p:cNvPr>
          <p:cNvSpPr>
            <a:spLocks noGrp="1"/>
          </p:cNvSpPr>
          <p:nvPr>
            <p:ph type="dt" sz="half" idx="10"/>
          </p:nvPr>
        </p:nvSpPr>
        <p:spPr/>
        <p:txBody>
          <a:bodyPr/>
          <a:lstStyle/>
          <a:p>
            <a:fld id="{7916B41B-D43B-8443-B499-DD217FA9282F}" type="datetimeFigureOut">
              <a:rPr lang="en-US" smtClean="0"/>
              <a:t>8/18/23</a:t>
            </a:fld>
            <a:endParaRPr lang="en-US"/>
          </a:p>
        </p:txBody>
      </p:sp>
      <p:sp>
        <p:nvSpPr>
          <p:cNvPr id="6" name="Footer Placeholder 5">
            <a:extLst>
              <a:ext uri="{FF2B5EF4-FFF2-40B4-BE49-F238E27FC236}">
                <a16:creationId xmlns:a16="http://schemas.microsoft.com/office/drawing/2014/main" id="{8B9AD78B-3E72-DC4E-9FC6-E6F36EF1681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DA79C65-340A-254F-811E-E48A0DB43584}"/>
              </a:ext>
            </a:extLst>
          </p:cNvPr>
          <p:cNvSpPr>
            <a:spLocks noGrp="1"/>
          </p:cNvSpPr>
          <p:nvPr>
            <p:ph type="sldNum" sz="quarter" idx="12"/>
          </p:nvPr>
        </p:nvSpPr>
        <p:spPr/>
        <p:txBody>
          <a:bodyPr/>
          <a:lstStyle/>
          <a:p>
            <a:fld id="{0E69DB26-4470-5F4C-9DAA-614C97884AFD}" type="slidenum">
              <a:rPr lang="en-US" smtClean="0"/>
              <a:t>‹#›</a:t>
            </a:fld>
            <a:endParaRPr lang="en-US"/>
          </a:p>
        </p:txBody>
      </p:sp>
    </p:spTree>
    <p:extLst>
      <p:ext uri="{BB962C8B-B14F-4D97-AF65-F5344CB8AC3E}">
        <p14:creationId xmlns:p14="http://schemas.microsoft.com/office/powerpoint/2010/main" val="2265369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F435D29-D67F-D544-8A08-367BF86BA18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50AE6D03-A626-624E-BDD9-728340FE404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15AA4630-B5B7-FC4D-84DE-3F48F137096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916B41B-D43B-8443-B499-DD217FA9282F}" type="datetimeFigureOut">
              <a:rPr lang="en-US" smtClean="0"/>
              <a:t>8/18/23</a:t>
            </a:fld>
            <a:endParaRPr lang="en-US"/>
          </a:p>
        </p:txBody>
      </p:sp>
      <p:sp>
        <p:nvSpPr>
          <p:cNvPr id="5" name="Footer Placeholder 4">
            <a:extLst>
              <a:ext uri="{FF2B5EF4-FFF2-40B4-BE49-F238E27FC236}">
                <a16:creationId xmlns:a16="http://schemas.microsoft.com/office/drawing/2014/main" id="{98FA542C-1902-034E-B8E9-A75DF608079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C30134C-FD47-4F41-8B75-C638C02DD3D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E69DB26-4470-5F4C-9DAA-614C97884AFD}" type="slidenum">
              <a:rPr lang="en-US" smtClean="0"/>
              <a:t>‹#›</a:t>
            </a:fld>
            <a:endParaRPr lang="en-US"/>
          </a:p>
        </p:txBody>
      </p:sp>
    </p:spTree>
    <p:extLst>
      <p:ext uri="{BB962C8B-B14F-4D97-AF65-F5344CB8AC3E}">
        <p14:creationId xmlns:p14="http://schemas.microsoft.com/office/powerpoint/2010/main" val="143975591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17.em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FDD0CC-483A-5B46-9890-780A9DE34008}"/>
              </a:ext>
            </a:extLst>
          </p:cNvPr>
          <p:cNvSpPr>
            <a:spLocks noGrp="1"/>
          </p:cNvSpPr>
          <p:nvPr>
            <p:ph type="ctrTitle"/>
          </p:nvPr>
        </p:nvSpPr>
        <p:spPr/>
        <p:txBody>
          <a:bodyPr/>
          <a:lstStyle/>
          <a:p>
            <a:r>
              <a:rPr lang="en-US" dirty="0"/>
              <a:t>Resampling results	</a:t>
            </a:r>
          </a:p>
        </p:txBody>
      </p:sp>
      <p:sp>
        <p:nvSpPr>
          <p:cNvPr id="3" name="Subtitle 2">
            <a:extLst>
              <a:ext uri="{FF2B5EF4-FFF2-40B4-BE49-F238E27FC236}">
                <a16:creationId xmlns:a16="http://schemas.microsoft.com/office/drawing/2014/main" id="{E7B9BA85-6143-0645-9D66-F34F739ADEC3}"/>
              </a:ext>
            </a:extLst>
          </p:cNvPr>
          <p:cNvSpPr>
            <a:spLocks noGrp="1"/>
          </p:cNvSpPr>
          <p:nvPr>
            <p:ph type="subTitle" idx="1"/>
          </p:nvPr>
        </p:nvSpPr>
        <p:spPr/>
        <p:txBody>
          <a:bodyPr/>
          <a:lstStyle/>
          <a:p>
            <a:r>
              <a:rPr lang="en-US" dirty="0"/>
              <a:t>11 August, 2023</a:t>
            </a:r>
          </a:p>
        </p:txBody>
      </p:sp>
    </p:spTree>
    <p:extLst>
      <p:ext uri="{BB962C8B-B14F-4D97-AF65-F5344CB8AC3E}">
        <p14:creationId xmlns:p14="http://schemas.microsoft.com/office/powerpoint/2010/main" val="26053024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4796BA-2D3E-5047-8E68-68BEFF3F0FBD}"/>
              </a:ext>
            </a:extLst>
          </p:cNvPr>
          <p:cNvSpPr>
            <a:spLocks noGrp="1"/>
          </p:cNvSpPr>
          <p:nvPr>
            <p:ph type="title"/>
          </p:nvPr>
        </p:nvSpPr>
        <p:spPr/>
        <p:txBody>
          <a:bodyPr>
            <a:normAutofit fontScale="90000"/>
          </a:bodyPr>
          <a:lstStyle/>
          <a:p>
            <a:r>
              <a:rPr lang="en-US" dirty="0"/>
              <a:t>Experiment 2 has larger difference in mean between positive and negative conditions than experiment 1</a:t>
            </a:r>
          </a:p>
        </p:txBody>
      </p:sp>
      <p:sp>
        <p:nvSpPr>
          <p:cNvPr id="3" name="Content Placeholder 2">
            <a:extLst>
              <a:ext uri="{FF2B5EF4-FFF2-40B4-BE49-F238E27FC236}">
                <a16:creationId xmlns:a16="http://schemas.microsoft.com/office/drawing/2014/main" id="{EAF7FF7E-C74B-DF4C-BEE8-0C600FDA7000}"/>
              </a:ext>
            </a:extLst>
          </p:cNvPr>
          <p:cNvSpPr>
            <a:spLocks noGrp="1"/>
          </p:cNvSpPr>
          <p:nvPr>
            <p:ph idx="1"/>
          </p:nvPr>
        </p:nvSpPr>
        <p:spPr/>
        <p:txBody>
          <a:bodyPr>
            <a:normAutofit fontScale="62500" lnSpcReduction="20000"/>
          </a:bodyPr>
          <a:lstStyle/>
          <a:p>
            <a:pPr marL="0" indent="0">
              <a:buNone/>
            </a:pPr>
            <a:endParaRPr lang="en-US" dirty="0"/>
          </a:p>
          <a:p>
            <a:pPr marL="0" indent="0">
              <a:buNone/>
            </a:pPr>
            <a:r>
              <a:rPr lang="en-US" dirty="0"/>
              <a:t>Difference in pooled insertion densities between conditions:</a:t>
            </a:r>
          </a:p>
          <a:p>
            <a:pPr marL="0" indent="0">
              <a:buNone/>
            </a:pPr>
            <a:r>
              <a:rPr lang="en-US" dirty="0"/>
              <a:t>	 Exp 1: 0.02  (2% difference)</a:t>
            </a:r>
          </a:p>
          <a:p>
            <a:pPr marL="0" indent="0">
              <a:buNone/>
            </a:pPr>
            <a:r>
              <a:rPr lang="en-US" dirty="0"/>
              <a:t>	 Exp 2: 0.25  (25% difference)</a:t>
            </a:r>
          </a:p>
          <a:p>
            <a:pPr marL="0" indent="0">
              <a:buNone/>
            </a:pPr>
            <a:endParaRPr lang="en-US" dirty="0"/>
          </a:p>
          <a:p>
            <a:pPr marL="0" indent="0">
              <a:buNone/>
            </a:pPr>
            <a:r>
              <a:rPr lang="en-US" dirty="0"/>
              <a:t>Experiment 2 positive condition has lowest insertion density and consistent between reps. Both reps had &gt;10M reads with transposon insertions found (good amplification of transposon junction) but very low diversity of insertion sites.</a:t>
            </a:r>
          </a:p>
          <a:p>
            <a:pPr marL="0" indent="0">
              <a:buNone/>
            </a:pPr>
            <a:r>
              <a:rPr lang="en-US" dirty="0"/>
              <a:t>Possible reasons:</a:t>
            </a:r>
          </a:p>
          <a:p>
            <a:pPr marL="0" indent="0">
              <a:buNone/>
            </a:pPr>
            <a:r>
              <a:rPr lang="en-US" dirty="0"/>
              <a:t>	- bottleneck in sampling from positive library in experiment 2</a:t>
            </a:r>
          </a:p>
          <a:p>
            <a:pPr marL="0" indent="0">
              <a:buNone/>
            </a:pPr>
            <a:r>
              <a:rPr lang="en-US" dirty="0"/>
              <a:t>	- dominant clones in experiment 2 with much better survival</a:t>
            </a:r>
          </a:p>
          <a:p>
            <a:pPr marL="0" indent="0">
              <a:buNone/>
            </a:pPr>
            <a:r>
              <a:rPr lang="en-US" dirty="0"/>
              <a:t>	- experimental conditions actually different in exp 1 and exp2 positive cultures</a:t>
            </a:r>
          </a:p>
          <a:p>
            <a:pPr marL="0" indent="0">
              <a:buNone/>
            </a:pPr>
            <a:r>
              <a:rPr lang="en-US" dirty="0"/>
              <a:t> Consequences:</a:t>
            </a:r>
          </a:p>
          <a:p>
            <a:pPr marL="0" indent="0">
              <a:buNone/>
            </a:pPr>
            <a:r>
              <a:rPr lang="en-US" dirty="0"/>
              <a:t>	- more false positives</a:t>
            </a:r>
          </a:p>
          <a:p>
            <a:pPr marL="0" indent="0">
              <a:buNone/>
            </a:pPr>
            <a:endParaRPr lang="en-US" dirty="0"/>
          </a:p>
        </p:txBody>
      </p:sp>
    </p:spTree>
    <p:extLst>
      <p:ext uri="{BB962C8B-B14F-4D97-AF65-F5344CB8AC3E}">
        <p14:creationId xmlns:p14="http://schemas.microsoft.com/office/powerpoint/2010/main" val="22154735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7F324B-8D45-D541-8C0E-7CB326416BC2}"/>
              </a:ext>
            </a:extLst>
          </p:cNvPr>
          <p:cNvSpPr>
            <a:spLocks noGrp="1"/>
          </p:cNvSpPr>
          <p:nvPr>
            <p:ph type="title"/>
          </p:nvPr>
        </p:nvSpPr>
        <p:spPr/>
        <p:txBody>
          <a:bodyPr/>
          <a:lstStyle/>
          <a:p>
            <a:r>
              <a:rPr lang="en-US" dirty="0"/>
              <a:t>P-values vs TA sites</a:t>
            </a:r>
          </a:p>
        </p:txBody>
      </p:sp>
      <p:pic>
        <p:nvPicPr>
          <p:cNvPr id="5" name="Content Placeholder 4">
            <a:extLst>
              <a:ext uri="{FF2B5EF4-FFF2-40B4-BE49-F238E27FC236}">
                <a16:creationId xmlns:a16="http://schemas.microsoft.com/office/drawing/2014/main" id="{24A8E827-B7D2-6E4D-A871-2E2BEC870AC0}"/>
              </a:ext>
            </a:extLst>
          </p:cNvPr>
          <p:cNvPicPr>
            <a:picLocks noGrp="1" noChangeAspect="1"/>
          </p:cNvPicPr>
          <p:nvPr>
            <p:ph idx="1"/>
          </p:nvPr>
        </p:nvPicPr>
        <p:blipFill>
          <a:blip r:embed="rId2"/>
          <a:stretch>
            <a:fillRect/>
          </a:stretch>
        </p:blipFill>
        <p:spPr>
          <a:xfrm>
            <a:off x="1177131" y="1918615"/>
            <a:ext cx="4351338" cy="4351338"/>
          </a:xfrm>
        </p:spPr>
      </p:pic>
      <p:sp>
        <p:nvSpPr>
          <p:cNvPr id="6" name="TextBox 5">
            <a:extLst>
              <a:ext uri="{FF2B5EF4-FFF2-40B4-BE49-F238E27FC236}">
                <a16:creationId xmlns:a16="http://schemas.microsoft.com/office/drawing/2014/main" id="{92A2CD82-3139-3D4A-A439-E9F6D8BF1D9D}"/>
              </a:ext>
            </a:extLst>
          </p:cNvPr>
          <p:cNvSpPr txBox="1"/>
          <p:nvPr/>
        </p:nvSpPr>
        <p:spPr>
          <a:xfrm>
            <a:off x="6630655" y="757545"/>
            <a:ext cx="4587499" cy="646331"/>
          </a:xfrm>
          <a:prstGeom prst="rect">
            <a:avLst/>
          </a:prstGeom>
          <a:noFill/>
        </p:spPr>
        <p:txBody>
          <a:bodyPr wrap="square" rtlCol="0">
            <a:spAutoFit/>
          </a:bodyPr>
          <a:lstStyle/>
          <a:p>
            <a:r>
              <a:rPr lang="en-US" dirty="0"/>
              <a:t>Min. 1st Qu.  Median    Mean 3rd Qu.    Max. </a:t>
            </a:r>
          </a:p>
          <a:p>
            <a:r>
              <a:rPr lang="en-US" dirty="0"/>
              <a:t>   0.00    6.00   10.00   12.47   16.00  158.00 </a:t>
            </a:r>
          </a:p>
        </p:txBody>
      </p:sp>
      <p:pic>
        <p:nvPicPr>
          <p:cNvPr id="8" name="Picture 7">
            <a:extLst>
              <a:ext uri="{FF2B5EF4-FFF2-40B4-BE49-F238E27FC236}">
                <a16:creationId xmlns:a16="http://schemas.microsoft.com/office/drawing/2014/main" id="{5243D18F-DB41-E643-9BC9-6196BD210011}"/>
              </a:ext>
            </a:extLst>
          </p:cNvPr>
          <p:cNvPicPr>
            <a:picLocks noChangeAspect="1"/>
          </p:cNvPicPr>
          <p:nvPr/>
        </p:nvPicPr>
        <p:blipFill>
          <a:blip r:embed="rId3"/>
          <a:stretch>
            <a:fillRect/>
          </a:stretch>
        </p:blipFill>
        <p:spPr>
          <a:xfrm>
            <a:off x="6427885" y="1597765"/>
            <a:ext cx="4993038" cy="4993038"/>
          </a:xfrm>
          <a:prstGeom prst="rect">
            <a:avLst/>
          </a:prstGeom>
        </p:spPr>
      </p:pic>
    </p:spTree>
    <p:extLst>
      <p:ext uri="{BB962C8B-B14F-4D97-AF65-F5344CB8AC3E}">
        <p14:creationId xmlns:p14="http://schemas.microsoft.com/office/powerpoint/2010/main" val="40080021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C52D8F-116C-7348-9AF1-AA3C0358F3BC}"/>
              </a:ext>
            </a:extLst>
          </p:cNvPr>
          <p:cNvSpPr>
            <a:spLocks noGrp="1"/>
          </p:cNvSpPr>
          <p:nvPr>
            <p:ph type="title"/>
          </p:nvPr>
        </p:nvSpPr>
        <p:spPr>
          <a:xfrm>
            <a:off x="838200" y="365126"/>
            <a:ext cx="4310270" cy="1225136"/>
          </a:xfrm>
        </p:spPr>
        <p:txBody>
          <a:bodyPr>
            <a:normAutofit fontScale="90000"/>
          </a:bodyPr>
          <a:lstStyle/>
          <a:p>
            <a:r>
              <a:rPr lang="en-US" dirty="0"/>
              <a:t>TRANSIT HMM on each condition</a:t>
            </a:r>
          </a:p>
        </p:txBody>
      </p:sp>
      <p:sp>
        <p:nvSpPr>
          <p:cNvPr id="3" name="Content Placeholder 2">
            <a:extLst>
              <a:ext uri="{FF2B5EF4-FFF2-40B4-BE49-F238E27FC236}">
                <a16:creationId xmlns:a16="http://schemas.microsoft.com/office/drawing/2014/main" id="{DC4E2EEF-ED6A-4C43-8CC4-7FC4D24C6694}"/>
              </a:ext>
            </a:extLst>
          </p:cNvPr>
          <p:cNvSpPr>
            <a:spLocks noGrp="1"/>
          </p:cNvSpPr>
          <p:nvPr>
            <p:ph idx="1"/>
          </p:nvPr>
        </p:nvSpPr>
        <p:spPr>
          <a:xfrm>
            <a:off x="838200" y="1825625"/>
            <a:ext cx="4837043" cy="4227305"/>
          </a:xfrm>
        </p:spPr>
        <p:txBody>
          <a:bodyPr/>
          <a:lstStyle/>
          <a:p>
            <a:r>
              <a:rPr lang="en-US" sz="2400" dirty="0"/>
              <a:t>Pooled all datasets as replicates (DeJesus et al, 2017 pools all libraries and runs HMM on ‘aggregated libraries’) using mean within transit HMM program.</a:t>
            </a:r>
          </a:p>
          <a:p>
            <a:pPr marL="457200" lvl="1" indent="0">
              <a:buNone/>
            </a:pPr>
            <a:r>
              <a:rPr lang="en-GB" b="0" i="0" dirty="0">
                <a:solidFill>
                  <a:srgbClr val="000000"/>
                </a:solidFill>
                <a:effectLst/>
              </a:rPr>
              <a:t>Number of genes essential in both conditions: 375 </a:t>
            </a:r>
          </a:p>
          <a:p>
            <a:pPr lvl="1"/>
            <a:r>
              <a:rPr lang="en-GB" b="0" i="0" dirty="0">
                <a:solidFill>
                  <a:srgbClr val="000000"/>
                </a:solidFill>
                <a:effectLst/>
              </a:rPr>
              <a:t>Essential in positive only: 108              </a:t>
            </a:r>
          </a:p>
          <a:p>
            <a:pPr lvl="1"/>
            <a:r>
              <a:rPr lang="en-GB" b="0" i="0" dirty="0">
                <a:solidFill>
                  <a:srgbClr val="000000"/>
                </a:solidFill>
                <a:effectLst/>
              </a:rPr>
              <a:t>Essential in negative only: 80</a:t>
            </a:r>
          </a:p>
          <a:p>
            <a:pPr lvl="1"/>
            <a:endParaRPr lang="en-GB" b="0" i="0" dirty="0">
              <a:solidFill>
                <a:srgbClr val="000000"/>
              </a:solidFill>
              <a:effectLst/>
            </a:endParaRPr>
          </a:p>
        </p:txBody>
      </p:sp>
      <p:pic>
        <p:nvPicPr>
          <p:cNvPr id="5" name="Picture 4">
            <a:extLst>
              <a:ext uri="{FF2B5EF4-FFF2-40B4-BE49-F238E27FC236}">
                <a16:creationId xmlns:a16="http://schemas.microsoft.com/office/drawing/2014/main" id="{BB797C5A-268D-F946-BD6B-AC4E07E3EDA6}"/>
              </a:ext>
            </a:extLst>
          </p:cNvPr>
          <p:cNvPicPr>
            <a:picLocks noChangeAspect="1"/>
          </p:cNvPicPr>
          <p:nvPr/>
        </p:nvPicPr>
        <p:blipFill>
          <a:blip r:embed="rId2"/>
          <a:stretch>
            <a:fillRect/>
          </a:stretch>
        </p:blipFill>
        <p:spPr>
          <a:xfrm>
            <a:off x="6096000" y="511865"/>
            <a:ext cx="5834270" cy="5834270"/>
          </a:xfrm>
          <a:prstGeom prst="rect">
            <a:avLst/>
          </a:prstGeom>
        </p:spPr>
      </p:pic>
    </p:spTree>
    <p:extLst>
      <p:ext uri="{BB962C8B-B14F-4D97-AF65-F5344CB8AC3E}">
        <p14:creationId xmlns:p14="http://schemas.microsoft.com/office/powerpoint/2010/main" val="40516564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1AB32F-FFF3-144D-942A-D73BAEA526E6}"/>
              </a:ext>
            </a:extLst>
          </p:cNvPr>
          <p:cNvSpPr>
            <a:spLocks noGrp="1"/>
          </p:cNvSpPr>
          <p:nvPr>
            <p:ph type="title"/>
          </p:nvPr>
        </p:nvSpPr>
        <p:spPr/>
        <p:txBody>
          <a:bodyPr/>
          <a:lstStyle/>
          <a:p>
            <a:r>
              <a:rPr lang="en-US" dirty="0"/>
              <a:t>Run Transit HMM on each library separately</a:t>
            </a:r>
          </a:p>
        </p:txBody>
      </p:sp>
      <p:sp>
        <p:nvSpPr>
          <p:cNvPr id="3" name="Content Placeholder 2">
            <a:extLst>
              <a:ext uri="{FF2B5EF4-FFF2-40B4-BE49-F238E27FC236}">
                <a16:creationId xmlns:a16="http://schemas.microsoft.com/office/drawing/2014/main" id="{2E315DC1-4427-954A-AF9A-8C1BBF38FB63}"/>
              </a:ext>
            </a:extLst>
          </p:cNvPr>
          <p:cNvSpPr>
            <a:spLocks noGrp="1"/>
          </p:cNvSpPr>
          <p:nvPr>
            <p:ph idx="1"/>
          </p:nvPr>
        </p:nvSpPr>
        <p:spPr>
          <a:xfrm>
            <a:off x="838200" y="1825624"/>
            <a:ext cx="9170504" cy="3521627"/>
          </a:xfrm>
        </p:spPr>
        <p:txBody>
          <a:bodyPr>
            <a:normAutofit fontScale="92500" lnSpcReduction="10000"/>
          </a:bodyPr>
          <a:lstStyle/>
          <a:p>
            <a:pPr marL="0" indent="0">
              <a:buNone/>
            </a:pPr>
            <a:r>
              <a:rPr lang="en-GB" b="0" i="0" dirty="0">
                <a:solidFill>
                  <a:srgbClr val="000000"/>
                </a:solidFill>
                <a:effectLst/>
                <a:latin typeface="Menlo" panose="020B0609030804020204" pitchFamily="49" charset="0"/>
              </a:rPr>
              <a:t>essential in both conditions exp1: 391 </a:t>
            </a:r>
          </a:p>
          <a:p>
            <a:pPr marL="0" indent="0">
              <a:buNone/>
            </a:pPr>
            <a:r>
              <a:rPr lang="en-GB" b="0" i="0" dirty="0">
                <a:solidFill>
                  <a:srgbClr val="000000"/>
                </a:solidFill>
                <a:effectLst/>
                <a:latin typeface="Menlo" panose="020B0609030804020204" pitchFamily="49" charset="0"/>
              </a:rPr>
              <a:t>number of essential genes in only positive: 106 number of essential genes only in men neg: 117 </a:t>
            </a:r>
          </a:p>
          <a:p>
            <a:pPr marL="0" indent="0">
              <a:buNone/>
            </a:pPr>
            <a:endParaRPr lang="en-GB" dirty="0">
              <a:solidFill>
                <a:srgbClr val="000000"/>
              </a:solidFill>
              <a:latin typeface="Menlo" panose="020B0609030804020204" pitchFamily="49" charset="0"/>
            </a:endParaRPr>
          </a:p>
          <a:p>
            <a:pPr marL="0" indent="0">
              <a:buNone/>
            </a:pPr>
            <a:r>
              <a:rPr lang="en-GB" b="0" i="0" dirty="0">
                <a:solidFill>
                  <a:srgbClr val="000000"/>
                </a:solidFill>
                <a:effectLst/>
                <a:latin typeface="Menlo" panose="020B0609030804020204" pitchFamily="49" charset="0"/>
              </a:rPr>
              <a:t>Essential in both conditions exp2: 344 </a:t>
            </a:r>
          </a:p>
          <a:p>
            <a:pPr marL="0" indent="0">
              <a:buNone/>
            </a:pPr>
            <a:r>
              <a:rPr lang="en-GB" b="0" i="0" dirty="0">
                <a:solidFill>
                  <a:srgbClr val="000000"/>
                </a:solidFill>
                <a:effectLst/>
                <a:latin typeface="Menlo" panose="020B0609030804020204" pitchFamily="49" charset="0"/>
              </a:rPr>
              <a:t>number of essential genes in only positive: 225 number of essential genes only in men neg: 174</a:t>
            </a:r>
          </a:p>
          <a:p>
            <a:pPr marL="0" indent="0">
              <a:buNone/>
            </a:pPr>
            <a:endParaRPr lang="en-GB" dirty="0">
              <a:solidFill>
                <a:srgbClr val="000000"/>
              </a:solidFill>
              <a:latin typeface="Menlo" panose="020B0609030804020204" pitchFamily="49" charset="0"/>
            </a:endParaRPr>
          </a:p>
          <a:p>
            <a:pPr marL="0" indent="0">
              <a:buNone/>
            </a:pPr>
            <a:endParaRPr lang="en-US" dirty="0"/>
          </a:p>
        </p:txBody>
      </p:sp>
      <p:sp>
        <p:nvSpPr>
          <p:cNvPr id="4" name="TextBox 3">
            <a:extLst>
              <a:ext uri="{FF2B5EF4-FFF2-40B4-BE49-F238E27FC236}">
                <a16:creationId xmlns:a16="http://schemas.microsoft.com/office/drawing/2014/main" id="{3A6F98C2-DCD8-164E-B9B9-448EF9319252}"/>
              </a:ext>
            </a:extLst>
          </p:cNvPr>
          <p:cNvSpPr txBox="1"/>
          <p:nvPr/>
        </p:nvSpPr>
        <p:spPr>
          <a:xfrm>
            <a:off x="530087" y="5482187"/>
            <a:ext cx="10823713" cy="923330"/>
          </a:xfrm>
          <a:prstGeom prst="rect">
            <a:avLst/>
          </a:prstGeom>
          <a:noFill/>
        </p:spPr>
        <p:txBody>
          <a:bodyPr wrap="square" rtlCol="0">
            <a:spAutoFit/>
          </a:bodyPr>
          <a:lstStyle/>
          <a:p>
            <a:r>
              <a:rPr lang="en-US" dirty="0"/>
              <a:t>Reflects insertion density of particular condition in particular library. i.e. lower insertion density::increased number of essential genes</a:t>
            </a:r>
          </a:p>
          <a:p>
            <a:r>
              <a:rPr lang="en-US" dirty="0"/>
              <a:t> (negative more sparse in Exp 1, positive more sparse in Exp2)</a:t>
            </a:r>
          </a:p>
        </p:txBody>
      </p:sp>
    </p:spTree>
    <p:extLst>
      <p:ext uri="{BB962C8B-B14F-4D97-AF65-F5344CB8AC3E}">
        <p14:creationId xmlns:p14="http://schemas.microsoft.com/office/powerpoint/2010/main" val="29906102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19C494-E918-B147-A229-5BBA69CE1F6A}"/>
              </a:ext>
            </a:extLst>
          </p:cNvPr>
          <p:cNvSpPr>
            <a:spLocks noGrp="1"/>
          </p:cNvSpPr>
          <p:nvPr>
            <p:ph type="title"/>
          </p:nvPr>
        </p:nvSpPr>
        <p:spPr/>
        <p:txBody>
          <a:bodyPr/>
          <a:lstStyle/>
          <a:p>
            <a:r>
              <a:rPr lang="en-US" dirty="0"/>
              <a:t>For combined libraries, first remove non-permissive sites from analysis</a:t>
            </a:r>
          </a:p>
        </p:txBody>
      </p:sp>
      <p:sp>
        <p:nvSpPr>
          <p:cNvPr id="3" name="Content Placeholder 2">
            <a:extLst>
              <a:ext uri="{FF2B5EF4-FFF2-40B4-BE49-F238E27FC236}">
                <a16:creationId xmlns:a16="http://schemas.microsoft.com/office/drawing/2014/main" id="{0998946E-AE9A-7B45-94B4-2BDFC682D2A7}"/>
              </a:ext>
            </a:extLst>
          </p:cNvPr>
          <p:cNvSpPr>
            <a:spLocks noGrp="1"/>
          </p:cNvSpPr>
          <p:nvPr>
            <p:ph idx="1"/>
          </p:nvPr>
        </p:nvSpPr>
        <p:spPr/>
        <p:txBody>
          <a:bodyPr>
            <a:normAutofit lnSpcReduction="10000"/>
          </a:bodyPr>
          <a:lstStyle/>
          <a:p>
            <a:r>
              <a:rPr lang="en-US" dirty="0"/>
              <a:t>Removed 6605 sites, equivalent to about 9% of TA sites</a:t>
            </a:r>
          </a:p>
          <a:p>
            <a:r>
              <a:rPr lang="en-US" dirty="0"/>
              <a:t>1293 non-permissive sites do have insertions </a:t>
            </a:r>
          </a:p>
          <a:p>
            <a:r>
              <a:rPr lang="en-US" dirty="0"/>
              <a:t>249 removed (‘non-permissive’) sites have a total of &gt; 1000 reads summed across all the samples.</a:t>
            </a:r>
          </a:p>
          <a:p>
            <a:r>
              <a:rPr lang="en-US" dirty="0"/>
              <a:t>648 genes have one or more non-permissive TA site with at least 1 insertion/read:</a:t>
            </a:r>
          </a:p>
          <a:p>
            <a:pPr marL="0" indent="0">
              <a:buNone/>
            </a:pPr>
            <a:r>
              <a:rPr lang="en-US" dirty="0"/>
              <a:t>	NONE of these genes had a p-value of &lt; 0.05 (and only one had 	less than 0.10) in the ‘non-removed’ results. The removal of 	these 	sites appears to have no effect on reaching the p-value 	threshold for these genes.</a:t>
            </a:r>
          </a:p>
        </p:txBody>
      </p:sp>
    </p:spTree>
    <p:extLst>
      <p:ext uri="{BB962C8B-B14F-4D97-AF65-F5344CB8AC3E}">
        <p14:creationId xmlns:p14="http://schemas.microsoft.com/office/powerpoint/2010/main" val="5687129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4552D4-8496-EE4F-A7C3-770317952B04}"/>
              </a:ext>
            </a:extLst>
          </p:cNvPr>
          <p:cNvSpPr>
            <a:spLocks noGrp="1"/>
          </p:cNvSpPr>
          <p:nvPr>
            <p:ph type="title"/>
          </p:nvPr>
        </p:nvSpPr>
        <p:spPr/>
        <p:txBody>
          <a:bodyPr>
            <a:normAutofit fontScale="90000"/>
          </a:bodyPr>
          <a:lstStyle/>
          <a:p>
            <a:r>
              <a:rPr lang="en-US" dirty="0"/>
              <a:t>Resampling (default params) finds 8 genes that are attenuated in menadione positive (adj p-value &lt;0.10)</a:t>
            </a:r>
          </a:p>
        </p:txBody>
      </p:sp>
      <p:graphicFrame>
        <p:nvGraphicFramePr>
          <p:cNvPr id="5" name="Table 4">
            <a:extLst>
              <a:ext uri="{FF2B5EF4-FFF2-40B4-BE49-F238E27FC236}">
                <a16:creationId xmlns:a16="http://schemas.microsoft.com/office/drawing/2014/main" id="{C00E5C4E-5E90-0648-9DC8-F34C39B7493E}"/>
              </a:ext>
            </a:extLst>
          </p:cNvPr>
          <p:cNvGraphicFramePr>
            <a:graphicFrameLocks noGrp="1"/>
          </p:cNvGraphicFramePr>
          <p:nvPr>
            <p:extLst>
              <p:ext uri="{D42A27DB-BD31-4B8C-83A1-F6EECF244321}">
                <p14:modId xmlns:p14="http://schemas.microsoft.com/office/powerpoint/2010/main" val="3379548207"/>
              </p:ext>
            </p:extLst>
          </p:nvPr>
        </p:nvGraphicFramePr>
        <p:xfrm>
          <a:off x="551622" y="2372014"/>
          <a:ext cx="11088755" cy="2449165"/>
        </p:xfrm>
        <a:graphic>
          <a:graphicData uri="http://schemas.openxmlformats.org/drawingml/2006/table">
            <a:tbl>
              <a:tblPr/>
              <a:tblGrid>
                <a:gridCol w="713727">
                  <a:extLst>
                    <a:ext uri="{9D8B030D-6E8A-4147-A177-3AD203B41FA5}">
                      <a16:colId xmlns:a16="http://schemas.microsoft.com/office/drawing/2014/main" val="3118772875"/>
                    </a:ext>
                  </a:extLst>
                </a:gridCol>
                <a:gridCol w="713727">
                  <a:extLst>
                    <a:ext uri="{9D8B030D-6E8A-4147-A177-3AD203B41FA5}">
                      <a16:colId xmlns:a16="http://schemas.microsoft.com/office/drawing/2014/main" val="3715479539"/>
                    </a:ext>
                  </a:extLst>
                </a:gridCol>
                <a:gridCol w="3675288">
                  <a:extLst>
                    <a:ext uri="{9D8B030D-6E8A-4147-A177-3AD203B41FA5}">
                      <a16:colId xmlns:a16="http://schemas.microsoft.com/office/drawing/2014/main" val="2074587838"/>
                    </a:ext>
                  </a:extLst>
                </a:gridCol>
                <a:gridCol w="371904">
                  <a:extLst>
                    <a:ext uri="{9D8B030D-6E8A-4147-A177-3AD203B41FA5}">
                      <a16:colId xmlns:a16="http://schemas.microsoft.com/office/drawing/2014/main" val="703343351"/>
                    </a:ext>
                  </a:extLst>
                </a:gridCol>
                <a:gridCol w="779358">
                  <a:extLst>
                    <a:ext uri="{9D8B030D-6E8A-4147-A177-3AD203B41FA5}">
                      <a16:colId xmlns:a16="http://schemas.microsoft.com/office/drawing/2014/main" val="3877542295"/>
                    </a:ext>
                  </a:extLst>
                </a:gridCol>
                <a:gridCol w="787562">
                  <a:extLst>
                    <a:ext uri="{9D8B030D-6E8A-4147-A177-3AD203B41FA5}">
                      <a16:colId xmlns:a16="http://schemas.microsoft.com/office/drawing/2014/main" val="3469573966"/>
                    </a:ext>
                  </a:extLst>
                </a:gridCol>
                <a:gridCol w="634424">
                  <a:extLst>
                    <a:ext uri="{9D8B030D-6E8A-4147-A177-3AD203B41FA5}">
                      <a16:colId xmlns:a16="http://schemas.microsoft.com/office/drawing/2014/main" val="378558768"/>
                    </a:ext>
                  </a:extLst>
                </a:gridCol>
                <a:gridCol w="713727">
                  <a:extLst>
                    <a:ext uri="{9D8B030D-6E8A-4147-A177-3AD203B41FA5}">
                      <a16:colId xmlns:a16="http://schemas.microsoft.com/office/drawing/2014/main" val="2171152513"/>
                    </a:ext>
                  </a:extLst>
                </a:gridCol>
                <a:gridCol w="713727">
                  <a:extLst>
                    <a:ext uri="{9D8B030D-6E8A-4147-A177-3AD203B41FA5}">
                      <a16:colId xmlns:a16="http://schemas.microsoft.com/office/drawing/2014/main" val="2418531221"/>
                    </a:ext>
                  </a:extLst>
                </a:gridCol>
                <a:gridCol w="623486">
                  <a:extLst>
                    <a:ext uri="{9D8B030D-6E8A-4147-A177-3AD203B41FA5}">
                      <a16:colId xmlns:a16="http://schemas.microsoft.com/office/drawing/2014/main" val="3541875659"/>
                    </a:ext>
                  </a:extLst>
                </a:gridCol>
                <a:gridCol w="713727">
                  <a:extLst>
                    <a:ext uri="{9D8B030D-6E8A-4147-A177-3AD203B41FA5}">
                      <a16:colId xmlns:a16="http://schemas.microsoft.com/office/drawing/2014/main" val="4093202845"/>
                    </a:ext>
                  </a:extLst>
                </a:gridCol>
                <a:gridCol w="648098">
                  <a:extLst>
                    <a:ext uri="{9D8B030D-6E8A-4147-A177-3AD203B41FA5}">
                      <a16:colId xmlns:a16="http://schemas.microsoft.com/office/drawing/2014/main" val="1643909124"/>
                    </a:ext>
                  </a:extLst>
                </a:gridCol>
              </a:tblGrid>
              <a:tr h="427951">
                <a:tc>
                  <a:txBody>
                    <a:bodyPr/>
                    <a:lstStyle/>
                    <a:p>
                      <a:pPr algn="l" fontAlgn="b"/>
                      <a:r>
                        <a:rPr lang="en-GB" sz="1000" b="1" i="0" u="none" strike="noStrike">
                          <a:solidFill>
                            <a:srgbClr val="FFFFFF"/>
                          </a:solidFill>
                          <a:effectLst/>
                          <a:latin typeface="Calibri" panose="020F0502020204030204" pitchFamily="34" charset="0"/>
                        </a:rPr>
                        <a:t>ORF</a:t>
                      </a:r>
                    </a:p>
                  </a:txBody>
                  <a:tcPr marL="7793" marR="7793" marT="7793" marB="0" anchor="b">
                    <a:lnL w="6350" cap="flat" cmpd="sng" algn="ctr">
                      <a:solidFill>
                        <a:srgbClr val="4472C4"/>
                      </a:solidFill>
                      <a:prstDash val="solid"/>
                      <a:round/>
                      <a:headEnd type="none" w="med" len="med"/>
                      <a:tailEnd type="none" w="med" len="med"/>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solidFill>
                      <a:srgbClr val="4472C4"/>
                    </a:solidFill>
                  </a:tcPr>
                </a:tc>
                <a:tc>
                  <a:txBody>
                    <a:bodyPr/>
                    <a:lstStyle/>
                    <a:p>
                      <a:pPr algn="l" fontAlgn="b"/>
                      <a:r>
                        <a:rPr lang="en-GB" sz="1000" b="1" i="0" u="none" strike="noStrike">
                          <a:solidFill>
                            <a:srgbClr val="FFFFFF"/>
                          </a:solidFill>
                          <a:effectLst/>
                          <a:latin typeface="Calibri" panose="020F0502020204030204" pitchFamily="34" charset="0"/>
                        </a:rPr>
                        <a:t>name</a:t>
                      </a:r>
                    </a:p>
                  </a:txBody>
                  <a:tcPr marL="7793" marR="7793" marT="7793"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solidFill>
                      <a:srgbClr val="4472C4"/>
                    </a:solidFill>
                  </a:tcPr>
                </a:tc>
                <a:tc>
                  <a:txBody>
                    <a:bodyPr/>
                    <a:lstStyle/>
                    <a:p>
                      <a:pPr algn="l" fontAlgn="b"/>
                      <a:r>
                        <a:rPr lang="en-GB" sz="1000" b="1" i="0" u="none" strike="noStrike" dirty="0" err="1">
                          <a:solidFill>
                            <a:srgbClr val="FFFFFF"/>
                          </a:solidFill>
                          <a:effectLst/>
                          <a:latin typeface="Calibri" panose="020F0502020204030204" pitchFamily="34" charset="0"/>
                        </a:rPr>
                        <a:t>desc</a:t>
                      </a:r>
                      <a:endParaRPr lang="en-GB" sz="1000" b="1" i="0" u="none" strike="noStrike" dirty="0">
                        <a:solidFill>
                          <a:srgbClr val="FFFFFF"/>
                        </a:solidFill>
                        <a:effectLst/>
                        <a:latin typeface="Calibri" panose="020F0502020204030204" pitchFamily="34" charset="0"/>
                      </a:endParaRPr>
                    </a:p>
                  </a:txBody>
                  <a:tcPr marL="7793" marR="7793" marT="7793"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solidFill>
                      <a:srgbClr val="4472C4"/>
                    </a:solidFill>
                  </a:tcPr>
                </a:tc>
                <a:tc>
                  <a:txBody>
                    <a:bodyPr/>
                    <a:lstStyle/>
                    <a:p>
                      <a:pPr algn="l" fontAlgn="b"/>
                      <a:r>
                        <a:rPr lang="en-GB" sz="1000" b="1" i="0" u="none" strike="noStrike">
                          <a:solidFill>
                            <a:srgbClr val="FFFFFF"/>
                          </a:solidFill>
                          <a:effectLst/>
                          <a:latin typeface="Calibri" panose="020F0502020204030204" pitchFamily="34" charset="0"/>
                        </a:rPr>
                        <a:t>sites</a:t>
                      </a:r>
                    </a:p>
                  </a:txBody>
                  <a:tcPr marL="7793" marR="7793" marT="7793"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solidFill>
                      <a:srgbClr val="4472C4"/>
                    </a:solidFill>
                  </a:tcPr>
                </a:tc>
                <a:tc>
                  <a:txBody>
                    <a:bodyPr/>
                    <a:lstStyle/>
                    <a:p>
                      <a:pPr algn="l" fontAlgn="b"/>
                      <a:r>
                        <a:rPr lang="en-GB" sz="1000" b="1" i="0" u="none" strike="noStrike">
                          <a:solidFill>
                            <a:srgbClr val="FFFFFF"/>
                          </a:solidFill>
                          <a:effectLst/>
                          <a:latin typeface="Calibri" panose="020F0502020204030204" pitchFamily="34" charset="0"/>
                        </a:rPr>
                        <a:t>mean_ctrl</a:t>
                      </a:r>
                    </a:p>
                  </a:txBody>
                  <a:tcPr marL="7793" marR="7793" marT="7793"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solidFill>
                      <a:srgbClr val="4472C4"/>
                    </a:solidFill>
                  </a:tcPr>
                </a:tc>
                <a:tc>
                  <a:txBody>
                    <a:bodyPr/>
                    <a:lstStyle/>
                    <a:p>
                      <a:pPr algn="l" fontAlgn="b"/>
                      <a:r>
                        <a:rPr lang="en-GB" sz="1000" b="1" i="0" u="none" strike="noStrike">
                          <a:solidFill>
                            <a:srgbClr val="FFFFFF"/>
                          </a:solidFill>
                          <a:effectLst/>
                          <a:latin typeface="Calibri" panose="020F0502020204030204" pitchFamily="34" charset="0"/>
                        </a:rPr>
                        <a:t>mean_exp</a:t>
                      </a:r>
                    </a:p>
                  </a:txBody>
                  <a:tcPr marL="7793" marR="7793" marT="7793"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solidFill>
                      <a:srgbClr val="4472C4"/>
                    </a:solidFill>
                  </a:tcPr>
                </a:tc>
                <a:tc>
                  <a:txBody>
                    <a:bodyPr/>
                    <a:lstStyle/>
                    <a:p>
                      <a:pPr algn="l" fontAlgn="b"/>
                      <a:r>
                        <a:rPr lang="en-GB" sz="1000" b="1" i="0" u="none" strike="noStrike">
                          <a:solidFill>
                            <a:srgbClr val="FFFFFF"/>
                          </a:solidFill>
                          <a:effectLst/>
                          <a:latin typeface="Calibri" panose="020F0502020204030204" pitchFamily="34" charset="0"/>
                        </a:rPr>
                        <a:t>log2FC</a:t>
                      </a:r>
                    </a:p>
                  </a:txBody>
                  <a:tcPr marL="7793" marR="7793" marT="7793"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solidFill>
                      <a:srgbClr val="4472C4"/>
                    </a:solidFill>
                  </a:tcPr>
                </a:tc>
                <a:tc>
                  <a:txBody>
                    <a:bodyPr/>
                    <a:lstStyle/>
                    <a:p>
                      <a:pPr algn="l" fontAlgn="b"/>
                      <a:r>
                        <a:rPr lang="en-GB" sz="1000" b="1" i="0" u="none" strike="noStrike">
                          <a:solidFill>
                            <a:srgbClr val="FFFFFF"/>
                          </a:solidFill>
                          <a:effectLst/>
                          <a:latin typeface="Calibri" panose="020F0502020204030204" pitchFamily="34" charset="0"/>
                        </a:rPr>
                        <a:t>sum_ctrl</a:t>
                      </a:r>
                    </a:p>
                  </a:txBody>
                  <a:tcPr marL="7793" marR="7793" marT="7793"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solidFill>
                      <a:srgbClr val="4472C4"/>
                    </a:solidFill>
                  </a:tcPr>
                </a:tc>
                <a:tc>
                  <a:txBody>
                    <a:bodyPr/>
                    <a:lstStyle/>
                    <a:p>
                      <a:pPr algn="l" fontAlgn="b"/>
                      <a:r>
                        <a:rPr lang="en-GB" sz="1000" b="1" i="0" u="none" strike="noStrike">
                          <a:solidFill>
                            <a:srgbClr val="FFFFFF"/>
                          </a:solidFill>
                          <a:effectLst/>
                          <a:latin typeface="Calibri" panose="020F0502020204030204" pitchFamily="34" charset="0"/>
                        </a:rPr>
                        <a:t>sum_exp</a:t>
                      </a:r>
                    </a:p>
                  </a:txBody>
                  <a:tcPr marL="7793" marR="7793" marT="7793"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solidFill>
                      <a:srgbClr val="4472C4"/>
                    </a:solidFill>
                  </a:tcPr>
                </a:tc>
                <a:tc>
                  <a:txBody>
                    <a:bodyPr/>
                    <a:lstStyle/>
                    <a:p>
                      <a:pPr algn="l" fontAlgn="b"/>
                      <a:r>
                        <a:rPr lang="en-GB" sz="1000" b="1" i="0" u="none" strike="noStrike">
                          <a:solidFill>
                            <a:srgbClr val="FFFFFF"/>
                          </a:solidFill>
                          <a:effectLst/>
                          <a:latin typeface="Calibri" panose="020F0502020204030204" pitchFamily="34" charset="0"/>
                        </a:rPr>
                        <a:t>delta_mean</a:t>
                      </a:r>
                    </a:p>
                  </a:txBody>
                  <a:tcPr marL="7793" marR="7793" marT="7793"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solidFill>
                      <a:srgbClr val="4472C4"/>
                    </a:solidFill>
                  </a:tcPr>
                </a:tc>
                <a:tc>
                  <a:txBody>
                    <a:bodyPr/>
                    <a:lstStyle/>
                    <a:p>
                      <a:pPr algn="l" fontAlgn="b"/>
                      <a:r>
                        <a:rPr lang="en-GB" sz="1000" b="1" i="0" u="none" strike="noStrike">
                          <a:solidFill>
                            <a:srgbClr val="FFFFFF"/>
                          </a:solidFill>
                          <a:effectLst/>
                          <a:latin typeface="Calibri" panose="020F0502020204030204" pitchFamily="34" charset="0"/>
                        </a:rPr>
                        <a:t>pvalue</a:t>
                      </a:r>
                    </a:p>
                  </a:txBody>
                  <a:tcPr marL="7793" marR="7793" marT="7793"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solidFill>
                      <a:srgbClr val="4472C4"/>
                    </a:solidFill>
                  </a:tcPr>
                </a:tc>
                <a:tc>
                  <a:txBody>
                    <a:bodyPr/>
                    <a:lstStyle/>
                    <a:p>
                      <a:pPr algn="l" fontAlgn="b"/>
                      <a:r>
                        <a:rPr lang="en-GB" sz="1000" b="1" i="0" u="none" strike="noStrike">
                          <a:solidFill>
                            <a:srgbClr val="FFFFFF"/>
                          </a:solidFill>
                          <a:effectLst/>
                          <a:latin typeface="Calibri" panose="020F0502020204030204" pitchFamily="34" charset="0"/>
                        </a:rPr>
                        <a:t>adj_pvalue</a:t>
                      </a:r>
                    </a:p>
                  </a:txBody>
                  <a:tcPr marL="7793" marR="7793" marT="7793" marB="0" anchor="b">
                    <a:lnL>
                      <a:noFill/>
                    </a:lnL>
                    <a:lnR w="6350" cap="flat" cmpd="sng" algn="ctr">
                      <a:solidFill>
                        <a:srgbClr val="4472C4"/>
                      </a:solidFill>
                      <a:prstDash val="solid"/>
                      <a:round/>
                      <a:headEnd type="none" w="med" len="med"/>
                      <a:tailEnd type="none" w="med" len="med"/>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solidFill>
                      <a:srgbClr val="4472C4"/>
                    </a:solidFill>
                  </a:tcPr>
                </a:tc>
                <a:extLst>
                  <a:ext uri="{0D108BD9-81ED-4DB2-BD59-A6C34878D82A}">
                    <a16:rowId xmlns:a16="http://schemas.microsoft.com/office/drawing/2014/main" val="799522947"/>
                  </a:ext>
                </a:extLst>
              </a:tr>
              <a:tr h="227609">
                <a:tc>
                  <a:txBody>
                    <a:bodyPr/>
                    <a:lstStyle/>
                    <a:p>
                      <a:pPr algn="l" fontAlgn="b"/>
                      <a:r>
                        <a:rPr lang="en-GB" sz="1000" b="0" i="0" u="none" strike="noStrike" dirty="0">
                          <a:solidFill>
                            <a:srgbClr val="000000"/>
                          </a:solidFill>
                          <a:effectLst/>
                          <a:latin typeface="Calibri" panose="020F0502020204030204" pitchFamily="34" charset="0"/>
                        </a:rPr>
                        <a:t>MB2636c</a:t>
                      </a:r>
                    </a:p>
                  </a:txBody>
                  <a:tcPr marL="7793" marR="7793" marT="7793" marB="0" anchor="b">
                    <a:lnL w="6350" cap="flat" cmpd="sng" algn="ctr">
                      <a:solidFill>
                        <a:srgbClr val="4472C4"/>
                      </a:solidFill>
                      <a:prstDash val="solid"/>
                      <a:round/>
                      <a:headEnd type="none" w="med" len="med"/>
                      <a:tailEnd type="none" w="med" len="med"/>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l" fontAlgn="b"/>
                      <a:r>
                        <a:rPr lang="en-GB" sz="1000" b="0" i="0" u="none" strike="noStrike">
                          <a:solidFill>
                            <a:srgbClr val="000000"/>
                          </a:solidFill>
                          <a:effectLst/>
                          <a:latin typeface="Calibri" panose="020F0502020204030204" pitchFamily="34" charset="0"/>
                        </a:rPr>
                        <a:t>snop</a:t>
                      </a:r>
                    </a:p>
                  </a:txBody>
                  <a:tcPr marL="7793" marR="7793" marT="7793"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l" fontAlgn="b"/>
                      <a:r>
                        <a:rPr lang="en-GB" sz="1000" b="0" i="0" u="none" strike="noStrike" dirty="0">
                          <a:solidFill>
                            <a:srgbClr val="000000"/>
                          </a:solidFill>
                          <a:effectLst/>
                          <a:latin typeface="Calibri" panose="020F0502020204030204" pitchFamily="34" charset="0"/>
                        </a:rPr>
                        <a:t>probable glutamine </a:t>
                      </a:r>
                      <a:r>
                        <a:rPr lang="en-GB" sz="1000" b="0" i="0" u="none" strike="noStrike" dirty="0" err="1">
                          <a:solidFill>
                            <a:srgbClr val="000000"/>
                          </a:solidFill>
                          <a:effectLst/>
                          <a:latin typeface="Calibri" panose="020F0502020204030204" pitchFamily="34" charset="0"/>
                        </a:rPr>
                        <a:t>amidotransferase</a:t>
                      </a:r>
                      <a:r>
                        <a:rPr lang="en-GB" sz="1000" b="0" i="0" u="none" strike="noStrike" dirty="0">
                          <a:solidFill>
                            <a:srgbClr val="000000"/>
                          </a:solidFill>
                          <a:effectLst/>
                          <a:latin typeface="Calibri" panose="020F0502020204030204" pitchFamily="34" charset="0"/>
                        </a:rPr>
                        <a:t> </a:t>
                      </a:r>
                      <a:r>
                        <a:rPr lang="en-GB" sz="1000" b="0" i="0" u="none" strike="noStrike" dirty="0" err="1">
                          <a:solidFill>
                            <a:srgbClr val="000000"/>
                          </a:solidFill>
                          <a:effectLst/>
                          <a:latin typeface="Calibri" panose="020F0502020204030204" pitchFamily="34" charset="0"/>
                        </a:rPr>
                        <a:t>snop</a:t>
                      </a:r>
                      <a:endParaRPr lang="en-GB" sz="1000" b="0" i="0" u="none" strike="noStrike" dirty="0">
                        <a:solidFill>
                          <a:srgbClr val="000000"/>
                        </a:solidFill>
                        <a:effectLst/>
                        <a:latin typeface="Calibri" panose="020F0502020204030204" pitchFamily="34" charset="0"/>
                      </a:endParaRPr>
                    </a:p>
                  </a:txBody>
                  <a:tcPr marL="7793" marR="7793" marT="7793"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a:t>
                      </a:r>
                    </a:p>
                  </a:txBody>
                  <a:tcPr marL="7793" marR="7793" marT="7793"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315.9</a:t>
                      </a:r>
                    </a:p>
                  </a:txBody>
                  <a:tcPr marL="7793" marR="7793" marT="7793"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0.3</a:t>
                      </a:r>
                    </a:p>
                  </a:txBody>
                  <a:tcPr marL="7793" marR="7793" marT="7793"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-7.89</a:t>
                      </a:r>
                    </a:p>
                  </a:txBody>
                  <a:tcPr marL="7793" marR="7793" marT="7793"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3791.1</a:t>
                      </a:r>
                    </a:p>
                  </a:txBody>
                  <a:tcPr marL="7793" marR="7793" marT="7793"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4.06</a:t>
                      </a:r>
                    </a:p>
                  </a:txBody>
                  <a:tcPr marL="7793" marR="7793" marT="7793"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-315.6</a:t>
                      </a:r>
                    </a:p>
                  </a:txBody>
                  <a:tcPr marL="7793" marR="7793" marT="7793"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0</a:t>
                      </a:r>
                    </a:p>
                  </a:txBody>
                  <a:tcPr marL="7793" marR="7793" marT="7793"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0</a:t>
                      </a:r>
                    </a:p>
                  </a:txBody>
                  <a:tcPr marL="7793" marR="7793" marT="7793" marB="0" anchor="b">
                    <a:lnL>
                      <a:noFill/>
                    </a:lnL>
                    <a:lnR w="6350" cap="flat" cmpd="sng" algn="ctr">
                      <a:solidFill>
                        <a:srgbClr val="4472C4"/>
                      </a:solidFill>
                      <a:prstDash val="solid"/>
                      <a:round/>
                      <a:headEnd type="none" w="med" len="med"/>
                      <a:tailEnd type="none" w="med" len="med"/>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extLst>
                  <a:ext uri="{0D108BD9-81ED-4DB2-BD59-A6C34878D82A}">
                    <a16:rowId xmlns:a16="http://schemas.microsoft.com/office/drawing/2014/main" val="2809735990"/>
                  </a:ext>
                </a:extLst>
              </a:tr>
              <a:tr h="227609">
                <a:tc>
                  <a:txBody>
                    <a:bodyPr/>
                    <a:lstStyle/>
                    <a:p>
                      <a:pPr algn="l" fontAlgn="b"/>
                      <a:r>
                        <a:rPr lang="en-GB" sz="1000" b="0" i="0" u="none" strike="noStrike">
                          <a:solidFill>
                            <a:srgbClr val="000000"/>
                          </a:solidFill>
                          <a:effectLst/>
                          <a:latin typeface="Calibri" panose="020F0502020204030204" pitchFamily="34" charset="0"/>
                        </a:rPr>
                        <a:t>MB2849c</a:t>
                      </a:r>
                    </a:p>
                  </a:txBody>
                  <a:tcPr marL="7793" marR="7793" marT="7793" marB="0" anchor="b">
                    <a:lnL w="6350" cap="flat" cmpd="sng" algn="ctr">
                      <a:solidFill>
                        <a:srgbClr val="4472C4"/>
                      </a:solidFill>
                      <a:prstDash val="solid"/>
                      <a:round/>
                      <a:headEnd type="none" w="med" len="med"/>
                      <a:tailEnd type="none" w="med" len="med"/>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l" fontAlgn="b"/>
                      <a:r>
                        <a:rPr lang="en-GB" sz="1000" b="0" i="0" u="none" strike="noStrike">
                          <a:solidFill>
                            <a:srgbClr val="000000"/>
                          </a:solidFill>
                          <a:effectLst/>
                          <a:latin typeface="Calibri" panose="020F0502020204030204" pitchFamily="34" charset="0"/>
                        </a:rPr>
                        <a:t>NA</a:t>
                      </a:r>
                    </a:p>
                  </a:txBody>
                  <a:tcPr marL="7793" marR="7793" marT="7793"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l" fontAlgn="b"/>
                      <a:r>
                        <a:rPr lang="en-GB" sz="1000" b="0" i="0" u="none" strike="noStrike">
                          <a:solidFill>
                            <a:srgbClr val="000000"/>
                          </a:solidFill>
                          <a:effectLst/>
                          <a:latin typeface="Calibri" panose="020F0502020204030204" pitchFamily="34" charset="0"/>
                        </a:rPr>
                        <a:t>CONSERVED HYPOTHETICAL PROTEIN</a:t>
                      </a:r>
                    </a:p>
                  </a:txBody>
                  <a:tcPr marL="7793" marR="7793" marT="7793"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4</a:t>
                      </a:r>
                    </a:p>
                  </a:txBody>
                  <a:tcPr marL="7793" marR="7793" marT="7793"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110.1</a:t>
                      </a:r>
                    </a:p>
                  </a:txBody>
                  <a:tcPr marL="7793" marR="7793" marT="7793"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0.5</a:t>
                      </a:r>
                    </a:p>
                  </a:txBody>
                  <a:tcPr marL="7793" marR="7793" marT="7793"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-6.17</a:t>
                      </a:r>
                    </a:p>
                  </a:txBody>
                  <a:tcPr marL="7793" marR="7793" marT="7793"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1761.3</a:t>
                      </a:r>
                    </a:p>
                  </a:txBody>
                  <a:tcPr marL="7793" marR="7793" marT="7793"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8.75</a:t>
                      </a:r>
                    </a:p>
                  </a:txBody>
                  <a:tcPr marL="7793" marR="7793" marT="7793"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-109.5</a:t>
                      </a:r>
                    </a:p>
                  </a:txBody>
                  <a:tcPr marL="7793" marR="7793" marT="7793"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0</a:t>
                      </a:r>
                    </a:p>
                  </a:txBody>
                  <a:tcPr marL="7793" marR="7793" marT="7793"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0</a:t>
                      </a:r>
                    </a:p>
                  </a:txBody>
                  <a:tcPr marL="7793" marR="7793" marT="7793" marB="0" anchor="b">
                    <a:lnL>
                      <a:noFill/>
                    </a:lnL>
                    <a:lnR w="6350" cap="flat" cmpd="sng" algn="ctr">
                      <a:solidFill>
                        <a:srgbClr val="4472C4"/>
                      </a:solidFill>
                      <a:prstDash val="solid"/>
                      <a:round/>
                      <a:headEnd type="none" w="med" len="med"/>
                      <a:tailEnd type="none" w="med" len="med"/>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extLst>
                  <a:ext uri="{0D108BD9-81ED-4DB2-BD59-A6C34878D82A}">
                    <a16:rowId xmlns:a16="http://schemas.microsoft.com/office/drawing/2014/main" val="2658818087"/>
                  </a:ext>
                </a:extLst>
              </a:tr>
              <a:tr h="227609">
                <a:tc>
                  <a:txBody>
                    <a:bodyPr/>
                    <a:lstStyle/>
                    <a:p>
                      <a:pPr algn="l" fontAlgn="b"/>
                      <a:r>
                        <a:rPr lang="en-GB" sz="1000" b="0" i="0" u="none" strike="noStrike">
                          <a:solidFill>
                            <a:srgbClr val="000000"/>
                          </a:solidFill>
                          <a:effectLst/>
                          <a:latin typeface="Calibri" panose="020F0502020204030204" pitchFamily="34" charset="0"/>
                        </a:rPr>
                        <a:t>MB1552</a:t>
                      </a:r>
                    </a:p>
                  </a:txBody>
                  <a:tcPr marL="7793" marR="7793" marT="7793" marB="0" anchor="b">
                    <a:lnL w="6350" cap="flat" cmpd="sng" algn="ctr">
                      <a:solidFill>
                        <a:srgbClr val="4472C4"/>
                      </a:solidFill>
                      <a:prstDash val="solid"/>
                      <a:round/>
                      <a:headEnd type="none" w="med" len="med"/>
                      <a:tailEnd type="none" w="med" len="med"/>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l" fontAlgn="b"/>
                      <a:r>
                        <a:rPr lang="en-GB" sz="1000" b="0" i="0" u="none" strike="noStrike">
                          <a:solidFill>
                            <a:srgbClr val="000000"/>
                          </a:solidFill>
                          <a:effectLst/>
                          <a:latin typeface="Calibri" panose="020F0502020204030204" pitchFamily="34" charset="0"/>
                        </a:rPr>
                        <a:t>wbbL2</a:t>
                      </a:r>
                    </a:p>
                  </a:txBody>
                  <a:tcPr marL="7793" marR="7793" marT="7793"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l" fontAlgn="b"/>
                      <a:r>
                        <a:rPr lang="en-GB" sz="1000" b="0" i="0" u="none" strike="noStrike">
                          <a:solidFill>
                            <a:srgbClr val="000000"/>
                          </a:solidFill>
                          <a:effectLst/>
                          <a:latin typeface="Calibri" panose="020F0502020204030204" pitchFamily="34" charset="0"/>
                        </a:rPr>
                        <a:t>POSSIBLE RHAMNOSYL TRANSFERASE WBBL2</a:t>
                      </a:r>
                    </a:p>
                  </a:txBody>
                  <a:tcPr marL="7793" marR="7793" marT="7793"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20</a:t>
                      </a:r>
                    </a:p>
                  </a:txBody>
                  <a:tcPr marL="7793" marR="7793" marT="7793"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66.8</a:t>
                      </a:r>
                    </a:p>
                  </a:txBody>
                  <a:tcPr marL="7793" marR="7793" marT="7793"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0.8</a:t>
                      </a:r>
                    </a:p>
                  </a:txBody>
                  <a:tcPr marL="7793" marR="7793" marT="7793"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-5.27</a:t>
                      </a:r>
                    </a:p>
                  </a:txBody>
                  <a:tcPr marL="7793" marR="7793" marT="7793"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5346.3</a:t>
                      </a:r>
                    </a:p>
                  </a:txBody>
                  <a:tcPr marL="7793" marR="7793" marT="7793"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60.39</a:t>
                      </a:r>
                    </a:p>
                  </a:txBody>
                  <a:tcPr marL="7793" marR="7793" marT="7793"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-66.1</a:t>
                      </a:r>
                    </a:p>
                  </a:txBody>
                  <a:tcPr marL="7793" marR="7793" marT="7793"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0</a:t>
                      </a:r>
                    </a:p>
                  </a:txBody>
                  <a:tcPr marL="7793" marR="7793" marT="7793"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0</a:t>
                      </a:r>
                    </a:p>
                  </a:txBody>
                  <a:tcPr marL="7793" marR="7793" marT="7793" marB="0" anchor="b">
                    <a:lnL>
                      <a:noFill/>
                    </a:lnL>
                    <a:lnR w="6350" cap="flat" cmpd="sng" algn="ctr">
                      <a:solidFill>
                        <a:srgbClr val="4472C4"/>
                      </a:solidFill>
                      <a:prstDash val="solid"/>
                      <a:round/>
                      <a:headEnd type="none" w="med" len="med"/>
                      <a:tailEnd type="none" w="med" len="med"/>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extLst>
                  <a:ext uri="{0D108BD9-81ED-4DB2-BD59-A6C34878D82A}">
                    <a16:rowId xmlns:a16="http://schemas.microsoft.com/office/drawing/2014/main" val="3479763878"/>
                  </a:ext>
                </a:extLst>
              </a:tr>
              <a:tr h="227609">
                <a:tc>
                  <a:txBody>
                    <a:bodyPr/>
                    <a:lstStyle/>
                    <a:p>
                      <a:pPr algn="l" fontAlgn="b"/>
                      <a:r>
                        <a:rPr lang="en-GB" sz="1000" b="0" i="0" u="none" strike="noStrike">
                          <a:solidFill>
                            <a:srgbClr val="000000"/>
                          </a:solidFill>
                          <a:effectLst/>
                          <a:latin typeface="Calibri" panose="020F0502020204030204" pitchFamily="34" charset="0"/>
                        </a:rPr>
                        <a:t>MB2771</a:t>
                      </a:r>
                    </a:p>
                  </a:txBody>
                  <a:tcPr marL="7793" marR="7793" marT="7793" marB="0" anchor="b">
                    <a:lnL w="6350" cap="flat" cmpd="sng" algn="ctr">
                      <a:solidFill>
                        <a:srgbClr val="4472C4"/>
                      </a:solidFill>
                      <a:prstDash val="solid"/>
                      <a:round/>
                      <a:headEnd type="none" w="med" len="med"/>
                      <a:tailEnd type="none" w="med" len="med"/>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l" fontAlgn="b"/>
                      <a:r>
                        <a:rPr lang="en-GB" sz="1000" b="0" i="0" u="none" strike="noStrike">
                          <a:solidFill>
                            <a:srgbClr val="000000"/>
                          </a:solidFill>
                          <a:effectLst/>
                          <a:latin typeface="Calibri" panose="020F0502020204030204" pitchFamily="34" charset="0"/>
                        </a:rPr>
                        <a:t>NA</a:t>
                      </a:r>
                    </a:p>
                  </a:txBody>
                  <a:tcPr marL="7793" marR="7793" marT="7793"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l" fontAlgn="b"/>
                      <a:r>
                        <a:rPr lang="en-GB" sz="1000" b="0" i="0" u="none" strike="noStrike">
                          <a:solidFill>
                            <a:srgbClr val="000000"/>
                          </a:solidFill>
                          <a:effectLst/>
                          <a:latin typeface="Calibri" panose="020F0502020204030204" pitchFamily="34" charset="0"/>
                        </a:rPr>
                        <a:t>PROBABLE DEHYDROGENASE</a:t>
                      </a:r>
                    </a:p>
                  </a:txBody>
                  <a:tcPr marL="7793" marR="7793" marT="7793"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8</a:t>
                      </a:r>
                    </a:p>
                  </a:txBody>
                  <a:tcPr marL="7793" marR="7793" marT="7793"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53.6</a:t>
                      </a:r>
                    </a:p>
                  </a:txBody>
                  <a:tcPr marL="7793" marR="7793" marT="7793"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0.6</a:t>
                      </a:r>
                    </a:p>
                  </a:txBody>
                  <a:tcPr marL="7793" marR="7793" marT="7793"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-5.1</a:t>
                      </a:r>
                    </a:p>
                  </a:txBody>
                  <a:tcPr marL="7793" marR="7793" marT="7793"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1716</a:t>
                      </a:r>
                    </a:p>
                  </a:txBody>
                  <a:tcPr marL="7793" marR="7793" marT="7793"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18.91</a:t>
                      </a:r>
                    </a:p>
                  </a:txBody>
                  <a:tcPr marL="7793" marR="7793" marT="7793"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-53</a:t>
                      </a:r>
                    </a:p>
                  </a:txBody>
                  <a:tcPr marL="7793" marR="7793" marT="7793"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1.00E-04</a:t>
                      </a:r>
                    </a:p>
                  </a:txBody>
                  <a:tcPr marL="7793" marR="7793" marT="7793"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0.05056</a:t>
                      </a:r>
                    </a:p>
                  </a:txBody>
                  <a:tcPr marL="7793" marR="7793" marT="7793" marB="0" anchor="b">
                    <a:lnL>
                      <a:noFill/>
                    </a:lnL>
                    <a:lnR w="6350" cap="flat" cmpd="sng" algn="ctr">
                      <a:solidFill>
                        <a:srgbClr val="4472C4"/>
                      </a:solidFill>
                      <a:prstDash val="solid"/>
                      <a:round/>
                      <a:headEnd type="none" w="med" len="med"/>
                      <a:tailEnd type="none" w="med" len="med"/>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extLst>
                  <a:ext uri="{0D108BD9-81ED-4DB2-BD59-A6C34878D82A}">
                    <a16:rowId xmlns:a16="http://schemas.microsoft.com/office/drawing/2014/main" val="2023376896"/>
                  </a:ext>
                </a:extLst>
              </a:tr>
              <a:tr h="427951">
                <a:tc>
                  <a:txBody>
                    <a:bodyPr/>
                    <a:lstStyle/>
                    <a:p>
                      <a:pPr algn="l" fontAlgn="b"/>
                      <a:r>
                        <a:rPr lang="en-GB" sz="1000" b="0" i="0" u="none" strike="noStrike">
                          <a:solidFill>
                            <a:srgbClr val="000000"/>
                          </a:solidFill>
                          <a:effectLst/>
                          <a:latin typeface="Calibri" panose="020F0502020204030204" pitchFamily="34" charset="0"/>
                        </a:rPr>
                        <a:t>MB1217c</a:t>
                      </a:r>
                    </a:p>
                  </a:txBody>
                  <a:tcPr marL="7793" marR="7793" marT="7793" marB="0" anchor="b">
                    <a:lnL w="6350" cap="flat" cmpd="sng" algn="ctr">
                      <a:solidFill>
                        <a:srgbClr val="4472C4"/>
                      </a:solidFill>
                      <a:prstDash val="solid"/>
                      <a:round/>
                      <a:headEnd type="none" w="med" len="med"/>
                      <a:tailEnd type="none" w="med" len="med"/>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l" fontAlgn="b"/>
                      <a:r>
                        <a:rPr lang="en-GB" sz="1000" b="0" i="0" u="none" strike="noStrike">
                          <a:solidFill>
                            <a:srgbClr val="000000"/>
                          </a:solidFill>
                          <a:effectLst/>
                          <a:latin typeface="Calibri" panose="020F0502020204030204" pitchFamily="34" charset="0"/>
                        </a:rPr>
                        <a:t>fadD21</a:t>
                      </a:r>
                    </a:p>
                  </a:txBody>
                  <a:tcPr marL="7793" marR="7793" marT="7793"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l" fontAlgn="b"/>
                      <a:r>
                        <a:rPr lang="en-GB" sz="1000" b="0" i="0" u="none" strike="noStrike">
                          <a:solidFill>
                            <a:srgbClr val="000000"/>
                          </a:solidFill>
                          <a:effectLst/>
                          <a:latin typeface="Calibri" panose="020F0502020204030204" pitchFamily="34" charset="0"/>
                        </a:rPr>
                        <a:t>probable fatty-acid-amp ligase fadd21 (fatty-acid-amp synthetase) (fatty-acid-amp synthase)</a:t>
                      </a:r>
                    </a:p>
                  </a:txBody>
                  <a:tcPr marL="7793" marR="7793" marT="7793"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30</a:t>
                      </a:r>
                    </a:p>
                  </a:txBody>
                  <a:tcPr marL="7793" marR="7793" marT="7793"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126.7</a:t>
                      </a:r>
                    </a:p>
                  </a:txBody>
                  <a:tcPr marL="7793" marR="7793" marT="7793"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3.4</a:t>
                      </a:r>
                    </a:p>
                  </a:txBody>
                  <a:tcPr marL="7793" marR="7793" marT="7793"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-4.87</a:t>
                      </a:r>
                    </a:p>
                  </a:txBody>
                  <a:tcPr marL="7793" marR="7793" marT="7793"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15206.9</a:t>
                      </a:r>
                    </a:p>
                  </a:txBody>
                  <a:tcPr marL="7793" marR="7793" marT="7793"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403.04</a:t>
                      </a:r>
                    </a:p>
                  </a:txBody>
                  <a:tcPr marL="7793" marR="7793" marT="7793"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-123.4</a:t>
                      </a:r>
                    </a:p>
                  </a:txBody>
                  <a:tcPr marL="7793" marR="7793" marT="7793"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0</a:t>
                      </a:r>
                    </a:p>
                  </a:txBody>
                  <a:tcPr marL="7793" marR="7793" marT="7793"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0</a:t>
                      </a:r>
                    </a:p>
                  </a:txBody>
                  <a:tcPr marL="7793" marR="7793" marT="7793" marB="0" anchor="b">
                    <a:lnL>
                      <a:noFill/>
                    </a:lnL>
                    <a:lnR w="6350" cap="flat" cmpd="sng" algn="ctr">
                      <a:solidFill>
                        <a:srgbClr val="4472C4"/>
                      </a:solidFill>
                      <a:prstDash val="solid"/>
                      <a:round/>
                      <a:headEnd type="none" w="med" len="med"/>
                      <a:tailEnd type="none" w="med" len="med"/>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extLst>
                  <a:ext uri="{0D108BD9-81ED-4DB2-BD59-A6C34878D82A}">
                    <a16:rowId xmlns:a16="http://schemas.microsoft.com/office/drawing/2014/main" val="330191583"/>
                  </a:ext>
                </a:extLst>
              </a:tr>
              <a:tr h="227609">
                <a:tc>
                  <a:txBody>
                    <a:bodyPr/>
                    <a:lstStyle/>
                    <a:p>
                      <a:pPr algn="l" fontAlgn="b"/>
                      <a:r>
                        <a:rPr lang="en-GB" sz="1000" b="0" i="0" u="none" strike="noStrike">
                          <a:solidFill>
                            <a:srgbClr val="000000"/>
                          </a:solidFill>
                          <a:effectLst/>
                          <a:latin typeface="Calibri" panose="020F0502020204030204" pitchFamily="34" charset="0"/>
                        </a:rPr>
                        <a:t>MB0177</a:t>
                      </a:r>
                    </a:p>
                  </a:txBody>
                  <a:tcPr marL="7793" marR="7793" marT="7793" marB="0" anchor="b">
                    <a:lnL w="6350" cap="flat" cmpd="sng" algn="ctr">
                      <a:solidFill>
                        <a:srgbClr val="4472C4"/>
                      </a:solidFill>
                      <a:prstDash val="solid"/>
                      <a:round/>
                      <a:headEnd type="none" w="med" len="med"/>
                      <a:tailEnd type="none" w="med" len="med"/>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l" fontAlgn="b"/>
                      <a:r>
                        <a:rPr lang="en-GB" sz="1000" b="0" i="0" u="none" strike="noStrike">
                          <a:solidFill>
                            <a:srgbClr val="000000"/>
                          </a:solidFill>
                          <a:effectLst/>
                          <a:latin typeface="Calibri" panose="020F0502020204030204" pitchFamily="34" charset="0"/>
                        </a:rPr>
                        <a:t>mce1C</a:t>
                      </a:r>
                    </a:p>
                  </a:txBody>
                  <a:tcPr marL="7793" marR="7793" marT="7793"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l" fontAlgn="b"/>
                      <a:r>
                        <a:rPr lang="en-GB" sz="1000" b="0" i="0" u="none" strike="noStrike">
                          <a:solidFill>
                            <a:srgbClr val="000000"/>
                          </a:solidFill>
                          <a:effectLst/>
                          <a:latin typeface="Calibri" panose="020F0502020204030204" pitchFamily="34" charset="0"/>
                        </a:rPr>
                        <a:t>MCE-FAMILY PROTEIN MCE1C</a:t>
                      </a:r>
                    </a:p>
                  </a:txBody>
                  <a:tcPr marL="7793" marR="7793" marT="7793"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24</a:t>
                      </a:r>
                    </a:p>
                  </a:txBody>
                  <a:tcPr marL="7793" marR="7793" marT="7793"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113.5</a:t>
                      </a:r>
                    </a:p>
                  </a:txBody>
                  <a:tcPr marL="7793" marR="7793" marT="7793"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3.4</a:t>
                      </a:r>
                    </a:p>
                  </a:txBody>
                  <a:tcPr marL="7793" marR="7793" marT="7793"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-4.71</a:t>
                      </a:r>
                    </a:p>
                  </a:txBody>
                  <a:tcPr marL="7793" marR="7793" marT="7793"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10899.1</a:t>
                      </a:r>
                    </a:p>
                  </a:txBody>
                  <a:tcPr marL="7793" marR="7793" marT="7793"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325.35</a:t>
                      </a:r>
                    </a:p>
                  </a:txBody>
                  <a:tcPr marL="7793" marR="7793" marT="7793"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-110.1</a:t>
                      </a:r>
                    </a:p>
                  </a:txBody>
                  <a:tcPr marL="7793" marR="7793" marT="7793"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0</a:t>
                      </a:r>
                    </a:p>
                  </a:txBody>
                  <a:tcPr marL="7793" marR="7793" marT="7793"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0</a:t>
                      </a:r>
                    </a:p>
                  </a:txBody>
                  <a:tcPr marL="7793" marR="7793" marT="7793" marB="0" anchor="b">
                    <a:lnL>
                      <a:noFill/>
                    </a:lnL>
                    <a:lnR w="6350" cap="flat" cmpd="sng" algn="ctr">
                      <a:solidFill>
                        <a:srgbClr val="4472C4"/>
                      </a:solidFill>
                      <a:prstDash val="solid"/>
                      <a:round/>
                      <a:headEnd type="none" w="med" len="med"/>
                      <a:tailEnd type="none" w="med" len="med"/>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extLst>
                  <a:ext uri="{0D108BD9-81ED-4DB2-BD59-A6C34878D82A}">
                    <a16:rowId xmlns:a16="http://schemas.microsoft.com/office/drawing/2014/main" val="61748892"/>
                  </a:ext>
                </a:extLst>
              </a:tr>
              <a:tr h="227609">
                <a:tc>
                  <a:txBody>
                    <a:bodyPr/>
                    <a:lstStyle/>
                    <a:p>
                      <a:pPr algn="l" fontAlgn="b"/>
                      <a:r>
                        <a:rPr lang="en-GB" sz="1000" b="0" i="0" u="none" strike="noStrike">
                          <a:solidFill>
                            <a:srgbClr val="000000"/>
                          </a:solidFill>
                          <a:effectLst/>
                          <a:latin typeface="Calibri" panose="020F0502020204030204" pitchFamily="34" charset="0"/>
                        </a:rPr>
                        <a:t>MB2497</a:t>
                      </a:r>
                    </a:p>
                  </a:txBody>
                  <a:tcPr marL="7793" marR="7793" marT="7793" marB="0" anchor="b">
                    <a:lnL w="6350" cap="flat" cmpd="sng" algn="ctr">
                      <a:solidFill>
                        <a:srgbClr val="4472C4"/>
                      </a:solidFill>
                      <a:prstDash val="solid"/>
                      <a:round/>
                      <a:headEnd type="none" w="med" len="med"/>
                      <a:tailEnd type="none" w="med" len="med"/>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l" fontAlgn="b"/>
                      <a:r>
                        <a:rPr lang="en-GB" sz="1000" b="0" i="0" u="none" strike="noStrike">
                          <a:solidFill>
                            <a:srgbClr val="000000"/>
                          </a:solidFill>
                          <a:effectLst/>
                          <a:latin typeface="Calibri" panose="020F0502020204030204" pitchFamily="34" charset="0"/>
                        </a:rPr>
                        <a:t>glbO</a:t>
                      </a:r>
                    </a:p>
                  </a:txBody>
                  <a:tcPr marL="7793" marR="7793" marT="7793"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l" fontAlgn="b"/>
                      <a:r>
                        <a:rPr lang="en-GB" sz="1000" b="0" i="0" u="none" strike="noStrike">
                          <a:solidFill>
                            <a:srgbClr val="000000"/>
                          </a:solidFill>
                          <a:effectLst/>
                          <a:latin typeface="Calibri" panose="020F0502020204030204" pitchFamily="34" charset="0"/>
                        </a:rPr>
                        <a:t>globin (oxygen-binding protein) glbo</a:t>
                      </a:r>
                    </a:p>
                  </a:txBody>
                  <a:tcPr marL="7793" marR="7793" marT="7793"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9</a:t>
                      </a:r>
                    </a:p>
                  </a:txBody>
                  <a:tcPr marL="7793" marR="7793" marT="7793"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222.2</a:t>
                      </a:r>
                    </a:p>
                  </a:txBody>
                  <a:tcPr marL="7793" marR="7793" marT="7793"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32.8</a:t>
                      </a:r>
                    </a:p>
                  </a:txBody>
                  <a:tcPr marL="7793" marR="7793" marT="7793"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-2.72</a:t>
                      </a:r>
                    </a:p>
                  </a:txBody>
                  <a:tcPr marL="7793" marR="7793" marT="7793"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8000.7</a:t>
                      </a:r>
                    </a:p>
                  </a:txBody>
                  <a:tcPr marL="7793" marR="7793" marT="7793"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1180.85</a:t>
                      </a:r>
                    </a:p>
                  </a:txBody>
                  <a:tcPr marL="7793" marR="7793" marT="7793"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-189.4</a:t>
                      </a:r>
                    </a:p>
                  </a:txBody>
                  <a:tcPr marL="7793" marR="7793" marT="7793"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1.00E-04</a:t>
                      </a:r>
                    </a:p>
                  </a:txBody>
                  <a:tcPr marL="7793" marR="7793" marT="7793"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0.05056</a:t>
                      </a:r>
                    </a:p>
                  </a:txBody>
                  <a:tcPr marL="7793" marR="7793" marT="7793" marB="0" anchor="b">
                    <a:lnL>
                      <a:noFill/>
                    </a:lnL>
                    <a:lnR w="6350" cap="flat" cmpd="sng" algn="ctr">
                      <a:solidFill>
                        <a:srgbClr val="4472C4"/>
                      </a:solidFill>
                      <a:prstDash val="solid"/>
                      <a:round/>
                      <a:headEnd type="none" w="med" len="med"/>
                      <a:tailEnd type="none" w="med" len="med"/>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extLst>
                  <a:ext uri="{0D108BD9-81ED-4DB2-BD59-A6C34878D82A}">
                    <a16:rowId xmlns:a16="http://schemas.microsoft.com/office/drawing/2014/main" val="1797745655"/>
                  </a:ext>
                </a:extLst>
              </a:tr>
              <a:tr h="227609">
                <a:tc>
                  <a:txBody>
                    <a:bodyPr/>
                    <a:lstStyle/>
                    <a:p>
                      <a:pPr algn="l" fontAlgn="b"/>
                      <a:r>
                        <a:rPr lang="en-GB" sz="1000" b="0" i="0" u="none" strike="noStrike">
                          <a:solidFill>
                            <a:srgbClr val="000000"/>
                          </a:solidFill>
                          <a:effectLst/>
                          <a:latin typeface="Calibri" panose="020F0502020204030204" pitchFamily="34" charset="0"/>
                        </a:rPr>
                        <a:t>MB3496</a:t>
                      </a:r>
                    </a:p>
                  </a:txBody>
                  <a:tcPr marL="7793" marR="7793" marT="7793" marB="0" anchor="b">
                    <a:lnL w="6350" cap="flat" cmpd="sng" algn="ctr">
                      <a:solidFill>
                        <a:srgbClr val="4472C4"/>
                      </a:solidFill>
                      <a:prstDash val="solid"/>
                      <a:round/>
                      <a:headEnd type="none" w="med" len="med"/>
                      <a:tailEnd type="none" w="med" len="med"/>
                    </a:lnL>
                    <a:lnR>
                      <a:noFill/>
                    </a:lnR>
                    <a:lnT w="6350" cap="flat" cmpd="sng" algn="ctr">
                      <a:solidFill>
                        <a:srgbClr val="4472C4"/>
                      </a:solidFill>
                      <a:prstDash val="solid"/>
                      <a:round/>
                      <a:headEnd type="none" w="med" len="med"/>
                      <a:tailEnd type="none" w="med" len="med"/>
                    </a:lnT>
                    <a:lnB>
                      <a:noFill/>
                    </a:lnB>
                  </a:tcPr>
                </a:tc>
                <a:tc>
                  <a:txBody>
                    <a:bodyPr/>
                    <a:lstStyle/>
                    <a:p>
                      <a:pPr algn="l" fontAlgn="b"/>
                      <a:r>
                        <a:rPr lang="en-GB" sz="1000" b="0" i="0" u="none" strike="noStrike">
                          <a:solidFill>
                            <a:srgbClr val="000000"/>
                          </a:solidFill>
                          <a:effectLst/>
                          <a:latin typeface="Calibri" panose="020F0502020204030204" pitchFamily="34" charset="0"/>
                        </a:rPr>
                        <a:t>NA</a:t>
                      </a:r>
                    </a:p>
                  </a:txBody>
                  <a:tcPr marL="7793" marR="7793" marT="7793" marB="0" anchor="b">
                    <a:lnL>
                      <a:noFill/>
                    </a:lnL>
                    <a:lnR>
                      <a:noFill/>
                    </a:lnR>
                    <a:lnT w="6350" cap="flat" cmpd="sng" algn="ctr">
                      <a:solidFill>
                        <a:srgbClr val="4472C4"/>
                      </a:solidFill>
                      <a:prstDash val="solid"/>
                      <a:round/>
                      <a:headEnd type="none" w="med" len="med"/>
                      <a:tailEnd type="none" w="med" len="med"/>
                    </a:lnT>
                    <a:lnB>
                      <a:noFill/>
                    </a:lnB>
                  </a:tcPr>
                </a:tc>
                <a:tc>
                  <a:txBody>
                    <a:bodyPr/>
                    <a:lstStyle/>
                    <a:p>
                      <a:pPr algn="l" fontAlgn="b"/>
                      <a:r>
                        <a:rPr lang="en-GB" sz="1000" b="0" i="0" u="none" strike="noStrike">
                          <a:solidFill>
                            <a:srgbClr val="000000"/>
                          </a:solidFill>
                          <a:effectLst/>
                          <a:latin typeface="Calibri" panose="020F0502020204030204" pitchFamily="34" charset="0"/>
                        </a:rPr>
                        <a:t>13E12 repeat family protein</a:t>
                      </a:r>
                    </a:p>
                  </a:txBody>
                  <a:tcPr marL="7793" marR="7793" marT="7793" marB="0" anchor="b">
                    <a:lnL>
                      <a:noFill/>
                    </a:lnL>
                    <a:lnR>
                      <a:noFill/>
                    </a:lnR>
                    <a:lnT w="6350" cap="flat" cmpd="sng" algn="ctr">
                      <a:solidFill>
                        <a:srgbClr val="4472C4"/>
                      </a:solidFill>
                      <a:prstDash val="solid"/>
                      <a:round/>
                      <a:headEnd type="none" w="med" len="med"/>
                      <a:tailEnd type="none" w="med" len="med"/>
                    </a:lnT>
                    <a:lnB>
                      <a:noFill/>
                    </a:lnB>
                  </a:tcPr>
                </a:tc>
                <a:tc>
                  <a:txBody>
                    <a:bodyPr/>
                    <a:lstStyle/>
                    <a:p>
                      <a:pPr algn="r" fontAlgn="b"/>
                      <a:r>
                        <a:rPr lang="en-GB" sz="1000" b="0" i="0" u="none" strike="noStrike">
                          <a:solidFill>
                            <a:srgbClr val="000000"/>
                          </a:solidFill>
                          <a:effectLst/>
                          <a:latin typeface="Calibri" panose="020F0502020204030204" pitchFamily="34" charset="0"/>
                        </a:rPr>
                        <a:t>14</a:t>
                      </a:r>
                    </a:p>
                  </a:txBody>
                  <a:tcPr marL="7793" marR="7793" marT="7793" marB="0" anchor="b">
                    <a:lnL>
                      <a:noFill/>
                    </a:lnL>
                    <a:lnR>
                      <a:noFill/>
                    </a:lnR>
                    <a:lnT w="6350" cap="flat" cmpd="sng" algn="ctr">
                      <a:solidFill>
                        <a:srgbClr val="4472C4"/>
                      </a:solidFill>
                      <a:prstDash val="solid"/>
                      <a:round/>
                      <a:headEnd type="none" w="med" len="med"/>
                      <a:tailEnd type="none" w="med" len="med"/>
                    </a:lnT>
                    <a:lnB>
                      <a:noFill/>
                    </a:lnB>
                  </a:tcPr>
                </a:tc>
                <a:tc>
                  <a:txBody>
                    <a:bodyPr/>
                    <a:lstStyle/>
                    <a:p>
                      <a:pPr algn="r" fontAlgn="b"/>
                      <a:r>
                        <a:rPr lang="en-GB" sz="1000" b="0" i="0" u="none" strike="noStrike">
                          <a:solidFill>
                            <a:srgbClr val="000000"/>
                          </a:solidFill>
                          <a:effectLst/>
                          <a:latin typeface="Calibri" panose="020F0502020204030204" pitchFamily="34" charset="0"/>
                        </a:rPr>
                        <a:t>192.9</a:t>
                      </a:r>
                    </a:p>
                  </a:txBody>
                  <a:tcPr marL="7793" marR="7793" marT="7793" marB="0" anchor="b">
                    <a:lnL>
                      <a:noFill/>
                    </a:lnL>
                    <a:lnR>
                      <a:noFill/>
                    </a:lnR>
                    <a:lnT w="6350" cap="flat" cmpd="sng" algn="ctr">
                      <a:solidFill>
                        <a:srgbClr val="4472C4"/>
                      </a:solidFill>
                      <a:prstDash val="solid"/>
                      <a:round/>
                      <a:headEnd type="none" w="med" len="med"/>
                      <a:tailEnd type="none" w="med" len="med"/>
                    </a:lnT>
                    <a:lnB>
                      <a:noFill/>
                    </a:lnB>
                  </a:tcPr>
                </a:tc>
                <a:tc>
                  <a:txBody>
                    <a:bodyPr/>
                    <a:lstStyle/>
                    <a:p>
                      <a:pPr algn="r" fontAlgn="b"/>
                      <a:r>
                        <a:rPr lang="en-GB" sz="1000" b="0" i="0" u="none" strike="noStrike">
                          <a:solidFill>
                            <a:srgbClr val="000000"/>
                          </a:solidFill>
                          <a:effectLst/>
                          <a:latin typeface="Calibri" panose="020F0502020204030204" pitchFamily="34" charset="0"/>
                        </a:rPr>
                        <a:t>54.5</a:t>
                      </a:r>
                    </a:p>
                  </a:txBody>
                  <a:tcPr marL="7793" marR="7793" marT="7793"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-1.81</a:t>
                      </a:r>
                    </a:p>
                  </a:txBody>
                  <a:tcPr marL="7793" marR="7793" marT="7793"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10801.1</a:t>
                      </a:r>
                    </a:p>
                  </a:txBody>
                  <a:tcPr marL="7793" marR="7793" marT="7793"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3050.61</a:t>
                      </a:r>
                    </a:p>
                  </a:txBody>
                  <a:tcPr marL="7793" marR="7793" marT="7793"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-138.4</a:t>
                      </a:r>
                    </a:p>
                  </a:txBody>
                  <a:tcPr marL="7793" marR="7793" marT="7793" marB="0" anchor="b">
                    <a:lnL>
                      <a:noFill/>
                    </a:lnL>
                    <a:lnR>
                      <a:noFill/>
                    </a:lnR>
                    <a:lnT w="6350" cap="flat" cmpd="sng" algn="ctr">
                      <a:solidFill>
                        <a:srgbClr val="4472C4"/>
                      </a:solidFill>
                      <a:prstDash val="solid"/>
                      <a:round/>
                      <a:headEnd type="none" w="med" len="med"/>
                      <a:tailEnd type="none" w="med" len="med"/>
                    </a:lnT>
                    <a:lnB>
                      <a:noFill/>
                    </a:lnB>
                  </a:tcPr>
                </a:tc>
                <a:tc>
                  <a:txBody>
                    <a:bodyPr/>
                    <a:lstStyle/>
                    <a:p>
                      <a:pPr algn="r" fontAlgn="b"/>
                      <a:r>
                        <a:rPr lang="en-GB" sz="1000" b="0" i="0" u="none" strike="noStrike">
                          <a:solidFill>
                            <a:srgbClr val="000000"/>
                          </a:solidFill>
                          <a:effectLst/>
                          <a:latin typeface="Calibri" panose="020F0502020204030204" pitchFamily="34" charset="0"/>
                        </a:rPr>
                        <a:t>1.00E-04</a:t>
                      </a:r>
                    </a:p>
                  </a:txBody>
                  <a:tcPr marL="7793" marR="7793" marT="7793" marB="0" anchor="b">
                    <a:lnL>
                      <a:noFill/>
                    </a:lnL>
                    <a:lnR>
                      <a:noFill/>
                    </a:lnR>
                    <a:lnT w="6350" cap="flat" cmpd="sng" algn="ctr">
                      <a:solidFill>
                        <a:srgbClr val="4472C4"/>
                      </a:solidFill>
                      <a:prstDash val="solid"/>
                      <a:round/>
                      <a:headEnd type="none" w="med" len="med"/>
                      <a:tailEnd type="none" w="med" len="med"/>
                    </a:lnT>
                    <a:lnB>
                      <a:noFill/>
                    </a:lnB>
                  </a:tcPr>
                </a:tc>
                <a:tc>
                  <a:txBody>
                    <a:bodyPr/>
                    <a:lstStyle/>
                    <a:p>
                      <a:pPr algn="r" fontAlgn="b"/>
                      <a:r>
                        <a:rPr lang="en-GB" sz="1000" b="0" i="0" u="none" strike="noStrike" dirty="0">
                          <a:solidFill>
                            <a:srgbClr val="000000"/>
                          </a:solidFill>
                          <a:effectLst/>
                          <a:latin typeface="Calibri" panose="020F0502020204030204" pitchFamily="34" charset="0"/>
                        </a:rPr>
                        <a:t>0.05056</a:t>
                      </a:r>
                    </a:p>
                  </a:txBody>
                  <a:tcPr marL="7793" marR="7793" marT="7793" marB="0" anchor="b">
                    <a:lnL>
                      <a:noFill/>
                    </a:lnL>
                    <a:lnR w="6350" cap="flat" cmpd="sng" algn="ctr">
                      <a:solidFill>
                        <a:srgbClr val="4472C4"/>
                      </a:solidFill>
                      <a:prstDash val="solid"/>
                      <a:round/>
                      <a:headEnd type="none" w="med" len="med"/>
                      <a:tailEnd type="none" w="med" len="med"/>
                    </a:lnR>
                    <a:lnT w="6350" cap="flat" cmpd="sng" algn="ctr">
                      <a:solidFill>
                        <a:srgbClr val="4472C4"/>
                      </a:solidFill>
                      <a:prstDash val="solid"/>
                      <a:round/>
                      <a:headEnd type="none" w="med" len="med"/>
                      <a:tailEnd type="none" w="med" len="med"/>
                    </a:lnT>
                    <a:lnB>
                      <a:noFill/>
                    </a:lnB>
                  </a:tcPr>
                </a:tc>
                <a:extLst>
                  <a:ext uri="{0D108BD9-81ED-4DB2-BD59-A6C34878D82A}">
                    <a16:rowId xmlns:a16="http://schemas.microsoft.com/office/drawing/2014/main" val="693137088"/>
                  </a:ext>
                </a:extLst>
              </a:tr>
            </a:tbl>
          </a:graphicData>
        </a:graphic>
      </p:graphicFrame>
      <p:sp>
        <p:nvSpPr>
          <p:cNvPr id="7" name="TextBox 6">
            <a:extLst>
              <a:ext uri="{FF2B5EF4-FFF2-40B4-BE49-F238E27FC236}">
                <a16:creationId xmlns:a16="http://schemas.microsoft.com/office/drawing/2014/main" id="{68A7B244-1BC9-F044-9BA4-F040F1883FCF}"/>
              </a:ext>
            </a:extLst>
          </p:cNvPr>
          <p:cNvSpPr txBox="1"/>
          <p:nvPr/>
        </p:nvSpPr>
        <p:spPr>
          <a:xfrm>
            <a:off x="838200" y="5118652"/>
            <a:ext cx="4707835" cy="369332"/>
          </a:xfrm>
          <a:prstGeom prst="rect">
            <a:avLst/>
          </a:prstGeom>
          <a:noFill/>
        </p:spPr>
        <p:txBody>
          <a:bodyPr wrap="square" rtlCol="0">
            <a:spAutoFit/>
          </a:bodyPr>
          <a:lstStyle/>
          <a:p>
            <a:r>
              <a:rPr lang="en-US" dirty="0"/>
              <a:t>(5 are &lt; 0.05 )</a:t>
            </a:r>
          </a:p>
        </p:txBody>
      </p:sp>
    </p:spTree>
    <p:extLst>
      <p:ext uri="{BB962C8B-B14F-4D97-AF65-F5344CB8AC3E}">
        <p14:creationId xmlns:p14="http://schemas.microsoft.com/office/powerpoint/2010/main" val="23381941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FF1B7-3047-8C48-B956-79C0C7D7188E}"/>
              </a:ext>
            </a:extLst>
          </p:cNvPr>
          <p:cNvSpPr>
            <a:spLocks noGrp="1"/>
          </p:cNvSpPr>
          <p:nvPr>
            <p:ph type="title"/>
          </p:nvPr>
        </p:nvSpPr>
        <p:spPr/>
        <p:txBody>
          <a:bodyPr/>
          <a:lstStyle/>
          <a:p>
            <a:pPr algn="ctr"/>
            <a:r>
              <a:rPr lang="en-US" dirty="0"/>
              <a:t>Resampling method distributions</a:t>
            </a:r>
            <a:br>
              <a:rPr lang="en-US" dirty="0"/>
            </a:br>
            <a:r>
              <a:rPr lang="en-US" sz="2400" dirty="0"/>
              <a:t>(distribution shows a lot of noise)</a:t>
            </a:r>
            <a:endParaRPr lang="en-US" dirty="0"/>
          </a:p>
        </p:txBody>
      </p:sp>
      <p:pic>
        <p:nvPicPr>
          <p:cNvPr id="11" name="Picture 10">
            <a:extLst>
              <a:ext uri="{FF2B5EF4-FFF2-40B4-BE49-F238E27FC236}">
                <a16:creationId xmlns:a16="http://schemas.microsoft.com/office/drawing/2014/main" id="{555497F3-CD1B-5945-A58D-7156275F72FC}"/>
              </a:ext>
            </a:extLst>
          </p:cNvPr>
          <p:cNvPicPr>
            <a:picLocks noChangeAspect="1"/>
          </p:cNvPicPr>
          <p:nvPr/>
        </p:nvPicPr>
        <p:blipFill>
          <a:blip r:embed="rId2"/>
          <a:stretch>
            <a:fillRect/>
          </a:stretch>
        </p:blipFill>
        <p:spPr>
          <a:xfrm>
            <a:off x="0" y="1283929"/>
            <a:ext cx="5574071" cy="5574071"/>
          </a:xfrm>
          <a:prstGeom prst="rect">
            <a:avLst/>
          </a:prstGeom>
        </p:spPr>
      </p:pic>
      <p:pic>
        <p:nvPicPr>
          <p:cNvPr id="6" name="Picture 5">
            <a:extLst>
              <a:ext uri="{FF2B5EF4-FFF2-40B4-BE49-F238E27FC236}">
                <a16:creationId xmlns:a16="http://schemas.microsoft.com/office/drawing/2014/main" id="{ACC3276E-035B-8E4C-B929-8F698E36A1AB}"/>
              </a:ext>
            </a:extLst>
          </p:cNvPr>
          <p:cNvPicPr>
            <a:picLocks noChangeAspect="1"/>
          </p:cNvPicPr>
          <p:nvPr/>
        </p:nvPicPr>
        <p:blipFill>
          <a:blip r:embed="rId3"/>
          <a:stretch>
            <a:fillRect/>
          </a:stretch>
        </p:blipFill>
        <p:spPr>
          <a:xfrm>
            <a:off x="5789908" y="1663566"/>
            <a:ext cx="6112790" cy="4754392"/>
          </a:xfrm>
          <a:prstGeom prst="rect">
            <a:avLst/>
          </a:prstGeom>
        </p:spPr>
      </p:pic>
    </p:spTree>
    <p:extLst>
      <p:ext uri="{BB962C8B-B14F-4D97-AF65-F5344CB8AC3E}">
        <p14:creationId xmlns:p14="http://schemas.microsoft.com/office/powerpoint/2010/main" val="13278316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3F29798-D584-4792-9B62-3F5F5C36D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03E9914-2757-084C-A328-D9559B656F98}"/>
              </a:ext>
            </a:extLst>
          </p:cNvPr>
          <p:cNvSpPr>
            <a:spLocks noGrp="1"/>
          </p:cNvSpPr>
          <p:nvPr>
            <p:ph type="title"/>
          </p:nvPr>
        </p:nvSpPr>
        <p:spPr>
          <a:xfrm>
            <a:off x="838200" y="184805"/>
            <a:ext cx="10515600" cy="1505883"/>
          </a:xfrm>
        </p:spPr>
        <p:txBody>
          <a:bodyPr vert="horz" lIns="91440" tIns="45720" rIns="91440" bIns="45720" rtlCol="0" anchor="ctr">
            <a:normAutofit/>
          </a:bodyPr>
          <a:lstStyle/>
          <a:p>
            <a:r>
              <a:rPr lang="en-US" sz="4800" kern="1200" dirty="0">
                <a:solidFill>
                  <a:schemeClr val="tx1"/>
                </a:solidFill>
                <a:latin typeface="+mj-lt"/>
                <a:ea typeface="+mj-ea"/>
                <a:cs typeface="+mj-cs"/>
              </a:rPr>
              <a:t>Running resampling multiple times gives some different hits (adj </a:t>
            </a:r>
            <a:r>
              <a:rPr lang="en-US" sz="4800" kern="1200" dirty="0" err="1">
                <a:solidFill>
                  <a:schemeClr val="tx1"/>
                </a:solidFill>
                <a:latin typeface="+mj-lt"/>
                <a:ea typeface="+mj-ea"/>
                <a:cs typeface="+mj-cs"/>
              </a:rPr>
              <a:t>pval</a:t>
            </a:r>
            <a:r>
              <a:rPr lang="en-US" sz="4800" kern="1200" dirty="0">
                <a:solidFill>
                  <a:schemeClr val="tx1"/>
                </a:solidFill>
                <a:latin typeface="+mj-lt"/>
                <a:ea typeface="+mj-ea"/>
                <a:cs typeface="+mj-cs"/>
              </a:rPr>
              <a:t>&lt; 0.10)</a:t>
            </a:r>
          </a:p>
        </p:txBody>
      </p:sp>
      <p:sp>
        <p:nvSpPr>
          <p:cNvPr id="5" name="TextBox 4">
            <a:extLst>
              <a:ext uri="{FF2B5EF4-FFF2-40B4-BE49-F238E27FC236}">
                <a16:creationId xmlns:a16="http://schemas.microsoft.com/office/drawing/2014/main" id="{50778F7B-BB7A-6B45-9CEB-B4F340F94DC3}"/>
              </a:ext>
            </a:extLst>
          </p:cNvPr>
          <p:cNvSpPr txBox="1"/>
          <p:nvPr/>
        </p:nvSpPr>
        <p:spPr>
          <a:xfrm>
            <a:off x="165652" y="5528991"/>
            <a:ext cx="4820478" cy="369332"/>
          </a:xfrm>
          <a:prstGeom prst="rect">
            <a:avLst/>
          </a:prstGeom>
          <a:noFill/>
        </p:spPr>
        <p:txBody>
          <a:bodyPr wrap="square" rtlCol="0">
            <a:spAutoFit/>
          </a:bodyPr>
          <a:lstStyle/>
          <a:p>
            <a:r>
              <a:rPr lang="en-US" dirty="0"/>
              <a:t>Blue genes in common between 2 runs</a:t>
            </a:r>
          </a:p>
        </p:txBody>
      </p:sp>
      <p:sp>
        <p:nvSpPr>
          <p:cNvPr id="6" name="TextBox 5">
            <a:extLst>
              <a:ext uri="{FF2B5EF4-FFF2-40B4-BE49-F238E27FC236}">
                <a16:creationId xmlns:a16="http://schemas.microsoft.com/office/drawing/2014/main" id="{F08C9598-2026-B744-B104-60C4DAC82EE3}"/>
              </a:ext>
            </a:extLst>
          </p:cNvPr>
          <p:cNvSpPr txBox="1"/>
          <p:nvPr/>
        </p:nvSpPr>
        <p:spPr>
          <a:xfrm>
            <a:off x="6639339" y="5528991"/>
            <a:ext cx="1381539" cy="369332"/>
          </a:xfrm>
          <a:prstGeom prst="rect">
            <a:avLst/>
          </a:prstGeom>
          <a:noFill/>
        </p:spPr>
        <p:txBody>
          <a:bodyPr wrap="square" rtlCol="0">
            <a:spAutoFit/>
          </a:bodyPr>
          <a:lstStyle/>
          <a:p>
            <a:r>
              <a:rPr lang="en-US" dirty="0"/>
              <a:t>Green &lt; 0.05</a:t>
            </a:r>
          </a:p>
        </p:txBody>
      </p:sp>
      <p:graphicFrame>
        <p:nvGraphicFramePr>
          <p:cNvPr id="12" name="Object 11">
            <a:extLst>
              <a:ext uri="{FF2B5EF4-FFF2-40B4-BE49-F238E27FC236}">
                <a16:creationId xmlns:a16="http://schemas.microsoft.com/office/drawing/2014/main" id="{468A1381-A369-0441-8578-C96666C17682}"/>
              </a:ext>
            </a:extLst>
          </p:cNvPr>
          <p:cNvGraphicFramePr>
            <a:graphicFrameLocks noChangeAspect="1"/>
          </p:cNvGraphicFramePr>
          <p:nvPr>
            <p:extLst>
              <p:ext uri="{D42A27DB-BD31-4B8C-83A1-F6EECF244321}">
                <p14:modId xmlns:p14="http://schemas.microsoft.com/office/powerpoint/2010/main" val="2803561514"/>
              </p:ext>
            </p:extLst>
          </p:nvPr>
        </p:nvGraphicFramePr>
        <p:xfrm>
          <a:off x="165652" y="1770868"/>
          <a:ext cx="11978161" cy="3449407"/>
        </p:xfrm>
        <a:graphic>
          <a:graphicData uri="http://schemas.openxmlformats.org/presentationml/2006/ole">
            <mc:AlternateContent xmlns:mc="http://schemas.openxmlformats.org/markup-compatibility/2006">
              <mc:Choice xmlns:v="urn:schemas-microsoft-com:vml" Requires="v">
                <p:oleObj spid="_x0000_s1042" name="Worksheet" r:id="rId3" imgW="12039600" imgH="3467100" progId="Excel.Sheet.12">
                  <p:embed/>
                </p:oleObj>
              </mc:Choice>
              <mc:Fallback>
                <p:oleObj name="Worksheet" r:id="rId3" imgW="12039600" imgH="3467100" progId="Excel.Sheet.12">
                  <p:embed/>
                  <p:pic>
                    <p:nvPicPr>
                      <p:cNvPr id="12" name="Object 11">
                        <a:extLst>
                          <a:ext uri="{FF2B5EF4-FFF2-40B4-BE49-F238E27FC236}">
                            <a16:creationId xmlns:a16="http://schemas.microsoft.com/office/drawing/2014/main" id="{468A1381-A369-0441-8578-C96666C17682}"/>
                          </a:ext>
                        </a:extLst>
                      </p:cNvPr>
                      <p:cNvPicPr/>
                      <p:nvPr/>
                    </p:nvPicPr>
                    <p:blipFill>
                      <a:blip r:embed="rId4"/>
                      <a:stretch>
                        <a:fillRect/>
                      </a:stretch>
                    </p:blipFill>
                    <p:spPr>
                      <a:xfrm>
                        <a:off x="165652" y="1770868"/>
                        <a:ext cx="11978161" cy="3449407"/>
                      </a:xfrm>
                      <a:prstGeom prst="rect">
                        <a:avLst/>
                      </a:prstGeom>
                    </p:spPr>
                  </p:pic>
                </p:oleObj>
              </mc:Fallback>
            </mc:AlternateContent>
          </a:graphicData>
        </a:graphic>
      </p:graphicFrame>
    </p:spTree>
    <p:extLst>
      <p:ext uri="{BB962C8B-B14F-4D97-AF65-F5344CB8AC3E}">
        <p14:creationId xmlns:p14="http://schemas.microsoft.com/office/powerpoint/2010/main" val="33739035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1680C1-9F5F-5340-8069-E311C0F797CB}"/>
              </a:ext>
            </a:extLst>
          </p:cNvPr>
          <p:cNvSpPr>
            <a:spLocks noGrp="1"/>
          </p:cNvSpPr>
          <p:nvPr>
            <p:ph type="title"/>
          </p:nvPr>
        </p:nvSpPr>
        <p:spPr>
          <a:xfrm>
            <a:off x="1028333" y="189692"/>
            <a:ext cx="10827062" cy="867831"/>
          </a:xfrm>
        </p:spPr>
        <p:txBody>
          <a:bodyPr>
            <a:normAutofit fontScale="90000"/>
          </a:bodyPr>
          <a:lstStyle/>
          <a:p>
            <a:r>
              <a:rPr lang="en-US" dirty="0"/>
              <a:t>Using Experiment 1 alone gives different hits but not more high-confidence hits (only 3 &lt;0.05)</a:t>
            </a:r>
          </a:p>
        </p:txBody>
      </p:sp>
      <p:graphicFrame>
        <p:nvGraphicFramePr>
          <p:cNvPr id="4" name="Content Placeholder 3">
            <a:extLst>
              <a:ext uri="{FF2B5EF4-FFF2-40B4-BE49-F238E27FC236}">
                <a16:creationId xmlns:a16="http://schemas.microsoft.com/office/drawing/2014/main" id="{23A3C5D4-D819-3E4A-9D0E-994078003C2B}"/>
              </a:ext>
            </a:extLst>
          </p:cNvPr>
          <p:cNvGraphicFramePr>
            <a:graphicFrameLocks noGrp="1"/>
          </p:cNvGraphicFramePr>
          <p:nvPr>
            <p:ph idx="1"/>
            <p:extLst>
              <p:ext uri="{D42A27DB-BD31-4B8C-83A1-F6EECF244321}">
                <p14:modId xmlns:p14="http://schemas.microsoft.com/office/powerpoint/2010/main" val="2750982533"/>
              </p:ext>
            </p:extLst>
          </p:nvPr>
        </p:nvGraphicFramePr>
        <p:xfrm>
          <a:off x="2544357" y="1214494"/>
          <a:ext cx="8827582" cy="4415762"/>
        </p:xfrm>
        <a:graphic>
          <a:graphicData uri="http://schemas.openxmlformats.org/drawingml/2006/table">
            <a:tbl>
              <a:tblPr/>
              <a:tblGrid>
                <a:gridCol w="607114">
                  <a:extLst>
                    <a:ext uri="{9D8B030D-6E8A-4147-A177-3AD203B41FA5}">
                      <a16:colId xmlns:a16="http://schemas.microsoft.com/office/drawing/2014/main" val="931083243"/>
                    </a:ext>
                  </a:extLst>
                </a:gridCol>
                <a:gridCol w="607114">
                  <a:extLst>
                    <a:ext uri="{9D8B030D-6E8A-4147-A177-3AD203B41FA5}">
                      <a16:colId xmlns:a16="http://schemas.microsoft.com/office/drawing/2014/main" val="2685418326"/>
                    </a:ext>
                  </a:extLst>
                </a:gridCol>
                <a:gridCol w="2700613">
                  <a:extLst>
                    <a:ext uri="{9D8B030D-6E8A-4147-A177-3AD203B41FA5}">
                      <a16:colId xmlns:a16="http://schemas.microsoft.com/office/drawing/2014/main" val="745589295"/>
                    </a:ext>
                  </a:extLst>
                </a:gridCol>
                <a:gridCol w="334960">
                  <a:extLst>
                    <a:ext uri="{9D8B030D-6E8A-4147-A177-3AD203B41FA5}">
                      <a16:colId xmlns:a16="http://schemas.microsoft.com/office/drawing/2014/main" val="1197894906"/>
                    </a:ext>
                  </a:extLst>
                </a:gridCol>
                <a:gridCol w="586179">
                  <a:extLst>
                    <a:ext uri="{9D8B030D-6E8A-4147-A177-3AD203B41FA5}">
                      <a16:colId xmlns:a16="http://schemas.microsoft.com/office/drawing/2014/main" val="3012533359"/>
                    </a:ext>
                  </a:extLst>
                </a:gridCol>
                <a:gridCol w="551288">
                  <a:extLst>
                    <a:ext uri="{9D8B030D-6E8A-4147-A177-3AD203B41FA5}">
                      <a16:colId xmlns:a16="http://schemas.microsoft.com/office/drawing/2014/main" val="472872498"/>
                    </a:ext>
                  </a:extLst>
                </a:gridCol>
                <a:gridCol w="428004">
                  <a:extLst>
                    <a:ext uri="{9D8B030D-6E8A-4147-A177-3AD203B41FA5}">
                      <a16:colId xmlns:a16="http://schemas.microsoft.com/office/drawing/2014/main" val="3442429371"/>
                    </a:ext>
                  </a:extLst>
                </a:gridCol>
                <a:gridCol w="607114">
                  <a:extLst>
                    <a:ext uri="{9D8B030D-6E8A-4147-A177-3AD203B41FA5}">
                      <a16:colId xmlns:a16="http://schemas.microsoft.com/office/drawing/2014/main" val="485673110"/>
                    </a:ext>
                  </a:extLst>
                </a:gridCol>
                <a:gridCol w="607114">
                  <a:extLst>
                    <a:ext uri="{9D8B030D-6E8A-4147-A177-3AD203B41FA5}">
                      <a16:colId xmlns:a16="http://schemas.microsoft.com/office/drawing/2014/main" val="448757284"/>
                    </a:ext>
                  </a:extLst>
                </a:gridCol>
                <a:gridCol w="746681">
                  <a:extLst>
                    <a:ext uri="{9D8B030D-6E8A-4147-A177-3AD203B41FA5}">
                      <a16:colId xmlns:a16="http://schemas.microsoft.com/office/drawing/2014/main" val="731022380"/>
                    </a:ext>
                  </a:extLst>
                </a:gridCol>
                <a:gridCol w="539657">
                  <a:extLst>
                    <a:ext uri="{9D8B030D-6E8A-4147-A177-3AD203B41FA5}">
                      <a16:colId xmlns:a16="http://schemas.microsoft.com/office/drawing/2014/main" val="1259983243"/>
                    </a:ext>
                  </a:extLst>
                </a:gridCol>
                <a:gridCol w="511744">
                  <a:extLst>
                    <a:ext uri="{9D8B030D-6E8A-4147-A177-3AD203B41FA5}">
                      <a16:colId xmlns:a16="http://schemas.microsoft.com/office/drawing/2014/main" val="4283265051"/>
                    </a:ext>
                  </a:extLst>
                </a:gridCol>
              </a:tblGrid>
              <a:tr h="275454">
                <a:tc>
                  <a:txBody>
                    <a:bodyPr/>
                    <a:lstStyle/>
                    <a:p>
                      <a:pPr algn="l" fontAlgn="b"/>
                      <a:r>
                        <a:rPr lang="en-GB" sz="900" b="1" i="0" u="none" strike="noStrike">
                          <a:solidFill>
                            <a:srgbClr val="FFFFFF"/>
                          </a:solidFill>
                          <a:effectLst/>
                          <a:latin typeface="Calibri" panose="020F0502020204030204" pitchFamily="34" charset="0"/>
                        </a:rPr>
                        <a:t>ORF</a:t>
                      </a:r>
                    </a:p>
                  </a:txBody>
                  <a:tcPr marL="6991" marR="6991" marT="6991" marB="0" anchor="b">
                    <a:lnL w="6350" cap="flat" cmpd="sng" algn="ctr">
                      <a:solidFill>
                        <a:srgbClr val="4472C4"/>
                      </a:solidFill>
                      <a:prstDash val="solid"/>
                      <a:round/>
                      <a:headEnd type="none" w="med" len="med"/>
                      <a:tailEnd type="none" w="med" len="med"/>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solidFill>
                      <a:srgbClr val="4472C4"/>
                    </a:solidFill>
                  </a:tcPr>
                </a:tc>
                <a:tc>
                  <a:txBody>
                    <a:bodyPr/>
                    <a:lstStyle/>
                    <a:p>
                      <a:pPr algn="l" fontAlgn="b"/>
                      <a:r>
                        <a:rPr lang="en-GB" sz="900" b="1" i="0" u="none" strike="noStrike">
                          <a:solidFill>
                            <a:srgbClr val="FFFFFF"/>
                          </a:solidFill>
                          <a:effectLst/>
                          <a:latin typeface="Calibri" panose="020F0502020204030204" pitchFamily="34" charset="0"/>
                        </a:rPr>
                        <a:t>name</a:t>
                      </a:r>
                    </a:p>
                  </a:txBody>
                  <a:tcPr marL="6991" marR="6991" marT="6991"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solidFill>
                      <a:srgbClr val="4472C4"/>
                    </a:solidFill>
                  </a:tcPr>
                </a:tc>
                <a:tc>
                  <a:txBody>
                    <a:bodyPr/>
                    <a:lstStyle/>
                    <a:p>
                      <a:pPr algn="l" fontAlgn="b"/>
                      <a:r>
                        <a:rPr lang="en-GB" sz="900" b="1" i="0" u="none" strike="noStrike">
                          <a:solidFill>
                            <a:srgbClr val="FFFFFF"/>
                          </a:solidFill>
                          <a:effectLst/>
                          <a:latin typeface="Calibri" panose="020F0502020204030204" pitchFamily="34" charset="0"/>
                        </a:rPr>
                        <a:t>desc</a:t>
                      </a:r>
                    </a:p>
                  </a:txBody>
                  <a:tcPr marL="6991" marR="6991" marT="6991"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solidFill>
                      <a:srgbClr val="4472C4"/>
                    </a:solidFill>
                  </a:tcPr>
                </a:tc>
                <a:tc>
                  <a:txBody>
                    <a:bodyPr/>
                    <a:lstStyle/>
                    <a:p>
                      <a:pPr algn="l" fontAlgn="b"/>
                      <a:r>
                        <a:rPr lang="en-GB" sz="900" b="1" i="0" u="none" strike="noStrike">
                          <a:solidFill>
                            <a:srgbClr val="FFFFFF"/>
                          </a:solidFill>
                          <a:effectLst/>
                          <a:latin typeface="Calibri" panose="020F0502020204030204" pitchFamily="34" charset="0"/>
                        </a:rPr>
                        <a:t>sites</a:t>
                      </a:r>
                    </a:p>
                  </a:txBody>
                  <a:tcPr marL="6991" marR="6991" marT="6991"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solidFill>
                      <a:srgbClr val="4472C4"/>
                    </a:solidFill>
                  </a:tcPr>
                </a:tc>
                <a:tc>
                  <a:txBody>
                    <a:bodyPr/>
                    <a:lstStyle/>
                    <a:p>
                      <a:pPr algn="l" fontAlgn="b"/>
                      <a:r>
                        <a:rPr lang="en-GB" sz="900" b="1" i="0" u="none" strike="noStrike">
                          <a:solidFill>
                            <a:srgbClr val="FFFFFF"/>
                          </a:solidFill>
                          <a:effectLst/>
                          <a:latin typeface="Calibri" panose="020F0502020204030204" pitchFamily="34" charset="0"/>
                        </a:rPr>
                        <a:t>mean_ctrl</a:t>
                      </a:r>
                    </a:p>
                  </a:txBody>
                  <a:tcPr marL="6991" marR="6991" marT="6991"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solidFill>
                      <a:srgbClr val="4472C4"/>
                    </a:solidFill>
                  </a:tcPr>
                </a:tc>
                <a:tc>
                  <a:txBody>
                    <a:bodyPr/>
                    <a:lstStyle/>
                    <a:p>
                      <a:pPr algn="l" fontAlgn="b"/>
                      <a:r>
                        <a:rPr lang="en-GB" sz="900" b="1" i="0" u="none" strike="noStrike">
                          <a:solidFill>
                            <a:srgbClr val="FFFFFF"/>
                          </a:solidFill>
                          <a:effectLst/>
                          <a:latin typeface="Calibri" panose="020F0502020204030204" pitchFamily="34" charset="0"/>
                        </a:rPr>
                        <a:t>mean_exp</a:t>
                      </a:r>
                    </a:p>
                  </a:txBody>
                  <a:tcPr marL="6991" marR="6991" marT="6991"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solidFill>
                      <a:srgbClr val="4472C4"/>
                    </a:solidFill>
                  </a:tcPr>
                </a:tc>
                <a:tc>
                  <a:txBody>
                    <a:bodyPr/>
                    <a:lstStyle/>
                    <a:p>
                      <a:pPr algn="l" fontAlgn="b"/>
                      <a:r>
                        <a:rPr lang="en-GB" sz="900" b="1" i="0" u="none" strike="noStrike">
                          <a:solidFill>
                            <a:srgbClr val="FFFFFF"/>
                          </a:solidFill>
                          <a:effectLst/>
                          <a:latin typeface="Calibri" panose="020F0502020204030204" pitchFamily="34" charset="0"/>
                        </a:rPr>
                        <a:t>log2FC</a:t>
                      </a:r>
                    </a:p>
                  </a:txBody>
                  <a:tcPr marL="6991" marR="6991" marT="6991"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solidFill>
                      <a:srgbClr val="4472C4"/>
                    </a:solidFill>
                  </a:tcPr>
                </a:tc>
                <a:tc>
                  <a:txBody>
                    <a:bodyPr/>
                    <a:lstStyle/>
                    <a:p>
                      <a:pPr algn="l" fontAlgn="b"/>
                      <a:r>
                        <a:rPr lang="en-GB" sz="900" b="1" i="0" u="none" strike="noStrike">
                          <a:solidFill>
                            <a:srgbClr val="FFFFFF"/>
                          </a:solidFill>
                          <a:effectLst/>
                          <a:latin typeface="Calibri" panose="020F0502020204030204" pitchFamily="34" charset="0"/>
                        </a:rPr>
                        <a:t>sum_ctrl</a:t>
                      </a:r>
                    </a:p>
                  </a:txBody>
                  <a:tcPr marL="6991" marR="6991" marT="6991"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solidFill>
                      <a:srgbClr val="4472C4"/>
                    </a:solidFill>
                  </a:tcPr>
                </a:tc>
                <a:tc>
                  <a:txBody>
                    <a:bodyPr/>
                    <a:lstStyle/>
                    <a:p>
                      <a:pPr algn="l" fontAlgn="b"/>
                      <a:r>
                        <a:rPr lang="en-GB" sz="900" b="1" i="0" u="none" strike="noStrike">
                          <a:solidFill>
                            <a:srgbClr val="FFFFFF"/>
                          </a:solidFill>
                          <a:effectLst/>
                          <a:latin typeface="Calibri" panose="020F0502020204030204" pitchFamily="34" charset="0"/>
                        </a:rPr>
                        <a:t>sum_exp</a:t>
                      </a:r>
                    </a:p>
                  </a:txBody>
                  <a:tcPr marL="6991" marR="6991" marT="6991"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solidFill>
                      <a:srgbClr val="4472C4"/>
                    </a:solidFill>
                  </a:tcPr>
                </a:tc>
                <a:tc>
                  <a:txBody>
                    <a:bodyPr/>
                    <a:lstStyle/>
                    <a:p>
                      <a:pPr algn="l" fontAlgn="b"/>
                      <a:r>
                        <a:rPr lang="en-GB" sz="900" b="1" i="0" u="none" strike="noStrike">
                          <a:solidFill>
                            <a:srgbClr val="FFFFFF"/>
                          </a:solidFill>
                          <a:effectLst/>
                          <a:latin typeface="Calibri" panose="020F0502020204030204" pitchFamily="34" charset="0"/>
                        </a:rPr>
                        <a:t>delta_mean</a:t>
                      </a:r>
                    </a:p>
                  </a:txBody>
                  <a:tcPr marL="6991" marR="6991" marT="6991"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solidFill>
                      <a:srgbClr val="4472C4"/>
                    </a:solidFill>
                  </a:tcPr>
                </a:tc>
                <a:tc>
                  <a:txBody>
                    <a:bodyPr/>
                    <a:lstStyle/>
                    <a:p>
                      <a:pPr algn="l" fontAlgn="b"/>
                      <a:r>
                        <a:rPr lang="en-GB" sz="900" b="1" i="0" u="none" strike="noStrike">
                          <a:solidFill>
                            <a:srgbClr val="FFFFFF"/>
                          </a:solidFill>
                          <a:effectLst/>
                          <a:latin typeface="Calibri" panose="020F0502020204030204" pitchFamily="34" charset="0"/>
                        </a:rPr>
                        <a:t>pvalue</a:t>
                      </a:r>
                    </a:p>
                  </a:txBody>
                  <a:tcPr marL="6991" marR="6991" marT="6991"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solidFill>
                      <a:srgbClr val="4472C4"/>
                    </a:solidFill>
                  </a:tcPr>
                </a:tc>
                <a:tc>
                  <a:txBody>
                    <a:bodyPr/>
                    <a:lstStyle/>
                    <a:p>
                      <a:pPr algn="l" fontAlgn="b"/>
                      <a:r>
                        <a:rPr lang="en-GB" sz="900" b="1" i="0" u="none" strike="noStrike">
                          <a:solidFill>
                            <a:srgbClr val="FFFFFF"/>
                          </a:solidFill>
                          <a:effectLst/>
                          <a:latin typeface="Calibri" panose="020F0502020204030204" pitchFamily="34" charset="0"/>
                        </a:rPr>
                        <a:t>adj_pvalue</a:t>
                      </a:r>
                    </a:p>
                  </a:txBody>
                  <a:tcPr marL="6991" marR="6991" marT="6991" marB="0" anchor="b">
                    <a:lnL>
                      <a:noFill/>
                    </a:lnL>
                    <a:lnR w="6350" cap="flat" cmpd="sng" algn="ctr">
                      <a:solidFill>
                        <a:srgbClr val="4472C4"/>
                      </a:solidFill>
                      <a:prstDash val="solid"/>
                      <a:round/>
                      <a:headEnd type="none" w="med" len="med"/>
                      <a:tailEnd type="none" w="med" len="med"/>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solidFill>
                      <a:srgbClr val="4472C4"/>
                    </a:solidFill>
                  </a:tcPr>
                </a:tc>
                <a:extLst>
                  <a:ext uri="{0D108BD9-81ED-4DB2-BD59-A6C34878D82A}">
                    <a16:rowId xmlns:a16="http://schemas.microsoft.com/office/drawing/2014/main" val="535856753"/>
                  </a:ext>
                </a:extLst>
              </a:tr>
              <a:tr h="149146">
                <a:tc>
                  <a:txBody>
                    <a:bodyPr/>
                    <a:lstStyle/>
                    <a:p>
                      <a:pPr algn="l" fontAlgn="b"/>
                      <a:r>
                        <a:rPr lang="en-GB" sz="900" b="0" i="0" u="none" strike="noStrike">
                          <a:solidFill>
                            <a:srgbClr val="000000"/>
                          </a:solidFill>
                          <a:effectLst/>
                          <a:latin typeface="Calibri" panose="020F0502020204030204" pitchFamily="34" charset="0"/>
                        </a:rPr>
                        <a:t>MB1123</a:t>
                      </a:r>
                    </a:p>
                  </a:txBody>
                  <a:tcPr marL="6991" marR="6991" marT="6991" marB="0" anchor="b">
                    <a:lnL w="6350" cap="flat" cmpd="sng" algn="ctr">
                      <a:solidFill>
                        <a:srgbClr val="4472C4"/>
                      </a:solidFill>
                      <a:prstDash val="solid"/>
                      <a:round/>
                      <a:headEnd type="none" w="med" len="med"/>
                      <a:tailEnd type="none" w="med" len="med"/>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l" fontAlgn="b"/>
                      <a:r>
                        <a:rPr lang="en-GB" sz="900" b="0" i="0" u="none" strike="noStrike">
                          <a:solidFill>
                            <a:srgbClr val="000000"/>
                          </a:solidFill>
                          <a:effectLst/>
                          <a:latin typeface="Calibri" panose="020F0502020204030204" pitchFamily="34" charset="0"/>
                        </a:rPr>
                        <a:t>glyA1</a:t>
                      </a:r>
                    </a:p>
                  </a:txBody>
                  <a:tcPr marL="6991" marR="6991" marT="6991"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l" fontAlgn="b"/>
                      <a:r>
                        <a:rPr lang="en-GB" sz="900" b="0" i="0" u="none" strike="noStrike">
                          <a:solidFill>
                            <a:srgbClr val="000000"/>
                          </a:solidFill>
                          <a:effectLst/>
                          <a:latin typeface="Calibri" panose="020F0502020204030204" pitchFamily="34" charset="0"/>
                        </a:rPr>
                        <a:t>serine hydroxymethyltransferase 1 glya1</a:t>
                      </a:r>
                    </a:p>
                  </a:txBody>
                  <a:tcPr marL="6991" marR="6991" marT="6991"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13</a:t>
                      </a:r>
                    </a:p>
                  </a:txBody>
                  <a:tcPr marL="6991" marR="6991" marT="6991"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755.8</a:t>
                      </a:r>
                    </a:p>
                  </a:txBody>
                  <a:tcPr marL="6991" marR="6991" marT="6991"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9.4</a:t>
                      </a:r>
                    </a:p>
                  </a:txBody>
                  <a:tcPr marL="6991" marR="6991" marT="6991"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-6.19</a:t>
                      </a:r>
                    </a:p>
                  </a:txBody>
                  <a:tcPr marL="6991" marR="6991" marT="6991"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19651</a:t>
                      </a:r>
                    </a:p>
                  </a:txBody>
                  <a:tcPr marL="6991" marR="6991" marT="6991"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243.8</a:t>
                      </a:r>
                    </a:p>
                  </a:txBody>
                  <a:tcPr marL="6991" marR="6991" marT="6991"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-746.4</a:t>
                      </a:r>
                    </a:p>
                  </a:txBody>
                  <a:tcPr marL="6991" marR="6991" marT="6991"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2.00E-04</a:t>
                      </a:r>
                    </a:p>
                  </a:txBody>
                  <a:tcPr marL="6991" marR="6991" marT="6991"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0.0809</a:t>
                      </a:r>
                    </a:p>
                  </a:txBody>
                  <a:tcPr marL="6991" marR="6991" marT="6991" marB="0" anchor="b">
                    <a:lnL>
                      <a:noFill/>
                    </a:lnL>
                    <a:lnR w="6350" cap="flat" cmpd="sng" algn="ctr">
                      <a:solidFill>
                        <a:srgbClr val="4472C4"/>
                      </a:solidFill>
                      <a:prstDash val="solid"/>
                      <a:round/>
                      <a:headEnd type="none" w="med" len="med"/>
                      <a:tailEnd type="none" w="med" len="med"/>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extLst>
                  <a:ext uri="{0D108BD9-81ED-4DB2-BD59-A6C34878D82A}">
                    <a16:rowId xmlns:a16="http://schemas.microsoft.com/office/drawing/2014/main" val="2242350740"/>
                  </a:ext>
                </a:extLst>
              </a:tr>
              <a:tr h="275454">
                <a:tc>
                  <a:txBody>
                    <a:bodyPr/>
                    <a:lstStyle/>
                    <a:p>
                      <a:pPr algn="l" fontAlgn="b"/>
                      <a:r>
                        <a:rPr lang="en-GB" sz="900" b="0" i="0" u="none" strike="noStrike">
                          <a:solidFill>
                            <a:srgbClr val="000000"/>
                          </a:solidFill>
                          <a:effectLst/>
                          <a:latin typeface="Calibri" panose="020F0502020204030204" pitchFamily="34" charset="0"/>
                        </a:rPr>
                        <a:t>MB1712c</a:t>
                      </a:r>
                    </a:p>
                  </a:txBody>
                  <a:tcPr marL="6991" marR="6991" marT="6991" marB="0" anchor="b">
                    <a:lnL w="6350" cap="flat" cmpd="sng" algn="ctr">
                      <a:solidFill>
                        <a:srgbClr val="4472C4"/>
                      </a:solidFill>
                      <a:prstDash val="solid"/>
                      <a:round/>
                      <a:headEnd type="none" w="med" len="med"/>
                      <a:tailEnd type="none" w="med" len="med"/>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l" fontAlgn="b"/>
                      <a:r>
                        <a:rPr lang="en-GB" sz="900" b="0" i="0" u="none" strike="noStrike">
                          <a:solidFill>
                            <a:srgbClr val="000000"/>
                          </a:solidFill>
                          <a:effectLst/>
                          <a:latin typeface="Calibri" panose="020F0502020204030204" pitchFamily="34" charset="0"/>
                        </a:rPr>
                        <a:t>NA</a:t>
                      </a:r>
                    </a:p>
                  </a:txBody>
                  <a:tcPr marL="6991" marR="6991" marT="6991"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l" fontAlgn="b"/>
                      <a:r>
                        <a:rPr lang="en-GB" sz="900" b="0" i="0" u="none" strike="noStrike">
                          <a:solidFill>
                            <a:srgbClr val="000000"/>
                          </a:solidFill>
                          <a:effectLst/>
                          <a:latin typeface="Calibri" panose="020F0502020204030204" pitchFamily="34" charset="0"/>
                        </a:rPr>
                        <a:t>PROBABLE CONSERVED INTEGRAL MEMBRANE PROTEIN ABC TRANSPORTER</a:t>
                      </a:r>
                    </a:p>
                  </a:txBody>
                  <a:tcPr marL="6991" marR="6991" marT="6991"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13</a:t>
                      </a:r>
                    </a:p>
                  </a:txBody>
                  <a:tcPr marL="6991" marR="6991" marT="6991"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148.6</a:t>
                      </a:r>
                    </a:p>
                  </a:txBody>
                  <a:tcPr marL="6991" marR="6991" marT="6991"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2</a:t>
                      </a:r>
                    </a:p>
                  </a:txBody>
                  <a:tcPr marL="6991" marR="6991" marT="6991"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-5.66</a:t>
                      </a:r>
                    </a:p>
                  </a:txBody>
                  <a:tcPr marL="6991" marR="6991" marT="6991"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3863.3</a:t>
                      </a:r>
                    </a:p>
                  </a:txBody>
                  <a:tcPr marL="6991" marR="6991" marT="6991"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50.91</a:t>
                      </a:r>
                    </a:p>
                  </a:txBody>
                  <a:tcPr marL="6991" marR="6991" marT="6991"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-146.6</a:t>
                      </a:r>
                    </a:p>
                  </a:txBody>
                  <a:tcPr marL="6991" marR="6991" marT="6991"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1.00E-04</a:t>
                      </a:r>
                    </a:p>
                  </a:txBody>
                  <a:tcPr marL="6991" marR="6991" marT="6991"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0.05779</a:t>
                      </a:r>
                    </a:p>
                  </a:txBody>
                  <a:tcPr marL="6991" marR="6991" marT="6991" marB="0" anchor="b">
                    <a:lnL>
                      <a:noFill/>
                    </a:lnL>
                    <a:lnR w="6350" cap="flat" cmpd="sng" algn="ctr">
                      <a:solidFill>
                        <a:srgbClr val="4472C4"/>
                      </a:solidFill>
                      <a:prstDash val="solid"/>
                      <a:round/>
                      <a:headEnd type="none" w="med" len="med"/>
                      <a:tailEnd type="none" w="med" len="med"/>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extLst>
                  <a:ext uri="{0D108BD9-81ED-4DB2-BD59-A6C34878D82A}">
                    <a16:rowId xmlns:a16="http://schemas.microsoft.com/office/drawing/2014/main" val="3334587451"/>
                  </a:ext>
                </a:extLst>
              </a:tr>
              <a:tr h="149146">
                <a:tc>
                  <a:txBody>
                    <a:bodyPr/>
                    <a:lstStyle/>
                    <a:p>
                      <a:pPr algn="l" fontAlgn="b"/>
                      <a:r>
                        <a:rPr lang="en-GB" sz="900" b="0" i="0" u="none" strike="noStrike">
                          <a:solidFill>
                            <a:srgbClr val="000000"/>
                          </a:solidFill>
                          <a:effectLst/>
                          <a:latin typeface="Calibri" panose="020F0502020204030204" pitchFamily="34" charset="0"/>
                        </a:rPr>
                        <a:t>MB1552</a:t>
                      </a:r>
                    </a:p>
                  </a:txBody>
                  <a:tcPr marL="6991" marR="6991" marT="6991" marB="0" anchor="b">
                    <a:lnL w="6350" cap="flat" cmpd="sng" algn="ctr">
                      <a:solidFill>
                        <a:srgbClr val="4472C4"/>
                      </a:solidFill>
                      <a:prstDash val="solid"/>
                      <a:round/>
                      <a:headEnd type="none" w="med" len="med"/>
                      <a:tailEnd type="none" w="med" len="med"/>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solidFill>
                      <a:srgbClr val="BDD7EE"/>
                    </a:solidFill>
                  </a:tcPr>
                </a:tc>
                <a:tc>
                  <a:txBody>
                    <a:bodyPr/>
                    <a:lstStyle/>
                    <a:p>
                      <a:pPr algn="l" fontAlgn="b"/>
                      <a:r>
                        <a:rPr lang="en-GB" sz="900" b="0" i="0" u="none" strike="noStrike">
                          <a:solidFill>
                            <a:srgbClr val="000000"/>
                          </a:solidFill>
                          <a:effectLst/>
                          <a:latin typeface="Calibri" panose="020F0502020204030204" pitchFamily="34" charset="0"/>
                        </a:rPr>
                        <a:t>wbbL2</a:t>
                      </a:r>
                    </a:p>
                  </a:txBody>
                  <a:tcPr marL="6991" marR="6991" marT="6991"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solidFill>
                      <a:srgbClr val="BDD7EE"/>
                    </a:solidFill>
                  </a:tcPr>
                </a:tc>
                <a:tc>
                  <a:txBody>
                    <a:bodyPr/>
                    <a:lstStyle/>
                    <a:p>
                      <a:pPr algn="l" fontAlgn="b"/>
                      <a:r>
                        <a:rPr lang="en-GB" sz="900" b="0" i="0" u="none" strike="noStrike">
                          <a:solidFill>
                            <a:srgbClr val="000000"/>
                          </a:solidFill>
                          <a:effectLst/>
                          <a:latin typeface="Calibri" panose="020F0502020204030204" pitchFamily="34" charset="0"/>
                        </a:rPr>
                        <a:t>POSSIBLE RHAMNOSYL TRANSFERASE WBBL2</a:t>
                      </a:r>
                    </a:p>
                  </a:txBody>
                  <a:tcPr marL="6991" marR="6991" marT="6991"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solidFill>
                      <a:srgbClr val="BDD7EE"/>
                    </a:solidFill>
                  </a:tcPr>
                </a:tc>
                <a:tc>
                  <a:txBody>
                    <a:bodyPr/>
                    <a:lstStyle/>
                    <a:p>
                      <a:pPr algn="r" fontAlgn="b"/>
                      <a:r>
                        <a:rPr lang="en-GB" sz="900" b="0" i="0" u="none" strike="noStrike">
                          <a:solidFill>
                            <a:srgbClr val="000000"/>
                          </a:solidFill>
                          <a:effectLst/>
                          <a:latin typeface="Calibri" panose="020F0502020204030204" pitchFamily="34" charset="0"/>
                        </a:rPr>
                        <a:t>22</a:t>
                      </a:r>
                    </a:p>
                  </a:txBody>
                  <a:tcPr marL="6991" marR="6991" marT="6991"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solidFill>
                      <a:srgbClr val="BDD7EE"/>
                    </a:solidFill>
                  </a:tcPr>
                </a:tc>
                <a:tc>
                  <a:txBody>
                    <a:bodyPr/>
                    <a:lstStyle/>
                    <a:p>
                      <a:pPr algn="r" fontAlgn="b"/>
                      <a:r>
                        <a:rPr lang="en-GB" sz="900" b="0" i="0" u="none" strike="noStrike">
                          <a:solidFill>
                            <a:srgbClr val="000000"/>
                          </a:solidFill>
                          <a:effectLst/>
                          <a:latin typeface="Calibri" panose="020F0502020204030204" pitchFamily="34" charset="0"/>
                        </a:rPr>
                        <a:t>36.2</a:t>
                      </a:r>
                    </a:p>
                  </a:txBody>
                  <a:tcPr marL="6991" marR="6991" marT="6991"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solidFill>
                      <a:srgbClr val="BDD7EE"/>
                    </a:solidFill>
                  </a:tcPr>
                </a:tc>
                <a:tc>
                  <a:txBody>
                    <a:bodyPr/>
                    <a:lstStyle/>
                    <a:p>
                      <a:pPr algn="r" fontAlgn="b"/>
                      <a:r>
                        <a:rPr lang="en-GB" sz="900" b="0" i="0" u="none" strike="noStrike">
                          <a:solidFill>
                            <a:srgbClr val="000000"/>
                          </a:solidFill>
                          <a:effectLst/>
                          <a:latin typeface="Calibri" panose="020F0502020204030204" pitchFamily="34" charset="0"/>
                        </a:rPr>
                        <a:t>1.5</a:t>
                      </a:r>
                    </a:p>
                  </a:txBody>
                  <a:tcPr marL="6991" marR="6991" marT="6991"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solidFill>
                      <a:srgbClr val="BDD7EE"/>
                    </a:solidFill>
                  </a:tcPr>
                </a:tc>
                <a:tc>
                  <a:txBody>
                    <a:bodyPr/>
                    <a:lstStyle/>
                    <a:p>
                      <a:pPr algn="r" fontAlgn="b"/>
                      <a:r>
                        <a:rPr lang="en-GB" sz="900" b="0" i="0" u="none" strike="noStrike">
                          <a:solidFill>
                            <a:srgbClr val="000000"/>
                          </a:solidFill>
                          <a:effectLst/>
                          <a:latin typeface="Calibri" panose="020F0502020204030204" pitchFamily="34" charset="0"/>
                        </a:rPr>
                        <a:t>-3.89</a:t>
                      </a:r>
                    </a:p>
                  </a:txBody>
                  <a:tcPr marL="6991" marR="6991" marT="6991"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solidFill>
                      <a:srgbClr val="BDD7EE"/>
                    </a:solidFill>
                  </a:tcPr>
                </a:tc>
                <a:tc>
                  <a:txBody>
                    <a:bodyPr/>
                    <a:lstStyle/>
                    <a:p>
                      <a:pPr algn="r" fontAlgn="b"/>
                      <a:r>
                        <a:rPr lang="en-GB" sz="900" b="0" i="0" u="none" strike="noStrike">
                          <a:solidFill>
                            <a:srgbClr val="000000"/>
                          </a:solidFill>
                          <a:effectLst/>
                          <a:latin typeface="Calibri" panose="020F0502020204030204" pitchFamily="34" charset="0"/>
                        </a:rPr>
                        <a:t>1591.2</a:t>
                      </a:r>
                    </a:p>
                  </a:txBody>
                  <a:tcPr marL="6991" marR="6991" marT="6991"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solidFill>
                      <a:srgbClr val="BDD7EE"/>
                    </a:solidFill>
                  </a:tcPr>
                </a:tc>
                <a:tc>
                  <a:txBody>
                    <a:bodyPr/>
                    <a:lstStyle/>
                    <a:p>
                      <a:pPr algn="r" fontAlgn="b"/>
                      <a:r>
                        <a:rPr lang="en-GB" sz="900" b="0" i="0" u="none" strike="noStrike">
                          <a:solidFill>
                            <a:srgbClr val="000000"/>
                          </a:solidFill>
                          <a:effectLst/>
                          <a:latin typeface="Calibri" panose="020F0502020204030204" pitchFamily="34" charset="0"/>
                        </a:rPr>
                        <a:t>66.19</a:t>
                      </a:r>
                    </a:p>
                  </a:txBody>
                  <a:tcPr marL="6991" marR="6991" marT="6991"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solidFill>
                      <a:srgbClr val="BDD7EE"/>
                    </a:solidFill>
                  </a:tcPr>
                </a:tc>
                <a:tc>
                  <a:txBody>
                    <a:bodyPr/>
                    <a:lstStyle/>
                    <a:p>
                      <a:pPr algn="r" fontAlgn="b"/>
                      <a:r>
                        <a:rPr lang="en-GB" sz="900" b="0" i="0" u="none" strike="noStrike">
                          <a:solidFill>
                            <a:srgbClr val="000000"/>
                          </a:solidFill>
                          <a:effectLst/>
                          <a:latin typeface="Calibri" panose="020F0502020204030204" pitchFamily="34" charset="0"/>
                        </a:rPr>
                        <a:t>-34.7</a:t>
                      </a:r>
                    </a:p>
                  </a:txBody>
                  <a:tcPr marL="6991" marR="6991" marT="6991"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solidFill>
                      <a:srgbClr val="BDD7EE"/>
                    </a:solidFill>
                  </a:tcPr>
                </a:tc>
                <a:tc>
                  <a:txBody>
                    <a:bodyPr/>
                    <a:lstStyle/>
                    <a:p>
                      <a:pPr algn="r" fontAlgn="b"/>
                      <a:r>
                        <a:rPr lang="en-GB" sz="900" b="0" i="0" u="none" strike="noStrike">
                          <a:solidFill>
                            <a:srgbClr val="000000"/>
                          </a:solidFill>
                          <a:effectLst/>
                          <a:latin typeface="Calibri" panose="020F0502020204030204" pitchFamily="34" charset="0"/>
                        </a:rPr>
                        <a:t>0</a:t>
                      </a:r>
                    </a:p>
                  </a:txBody>
                  <a:tcPr marL="6991" marR="6991" marT="6991"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solidFill>
                      <a:srgbClr val="BDD7EE"/>
                    </a:solidFill>
                  </a:tcPr>
                </a:tc>
                <a:tc>
                  <a:txBody>
                    <a:bodyPr/>
                    <a:lstStyle/>
                    <a:p>
                      <a:pPr algn="r" fontAlgn="b"/>
                      <a:r>
                        <a:rPr lang="en-GB" sz="900" b="0" i="0" u="none" strike="noStrike">
                          <a:solidFill>
                            <a:srgbClr val="006100"/>
                          </a:solidFill>
                          <a:effectLst/>
                          <a:latin typeface="Calibri" panose="020F0502020204030204" pitchFamily="34" charset="0"/>
                        </a:rPr>
                        <a:t>0</a:t>
                      </a:r>
                    </a:p>
                  </a:txBody>
                  <a:tcPr marL="6991" marR="6991" marT="6991" marB="0" anchor="b">
                    <a:lnL>
                      <a:noFill/>
                    </a:lnL>
                    <a:lnR w="6350" cap="flat" cmpd="sng" algn="ctr">
                      <a:solidFill>
                        <a:srgbClr val="4472C4"/>
                      </a:solidFill>
                      <a:prstDash val="solid"/>
                      <a:round/>
                      <a:headEnd type="none" w="med" len="med"/>
                      <a:tailEnd type="none" w="med" len="med"/>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solidFill>
                      <a:srgbClr val="C6EFCE"/>
                    </a:solidFill>
                  </a:tcPr>
                </a:tc>
                <a:extLst>
                  <a:ext uri="{0D108BD9-81ED-4DB2-BD59-A6C34878D82A}">
                    <a16:rowId xmlns:a16="http://schemas.microsoft.com/office/drawing/2014/main" val="267487744"/>
                  </a:ext>
                </a:extLst>
              </a:tr>
              <a:tr h="149146">
                <a:tc>
                  <a:txBody>
                    <a:bodyPr/>
                    <a:lstStyle/>
                    <a:p>
                      <a:pPr algn="l" fontAlgn="b"/>
                      <a:r>
                        <a:rPr lang="en-GB" sz="900" b="0" i="0" u="none" strike="noStrike">
                          <a:solidFill>
                            <a:srgbClr val="000000"/>
                          </a:solidFill>
                          <a:effectLst/>
                          <a:latin typeface="Calibri" panose="020F0502020204030204" pitchFamily="34" charset="0"/>
                        </a:rPr>
                        <a:t>MB1566</a:t>
                      </a:r>
                    </a:p>
                  </a:txBody>
                  <a:tcPr marL="6991" marR="6991" marT="6991" marB="0" anchor="b">
                    <a:lnL w="6350" cap="flat" cmpd="sng" algn="ctr">
                      <a:solidFill>
                        <a:srgbClr val="4472C4"/>
                      </a:solidFill>
                      <a:prstDash val="solid"/>
                      <a:round/>
                      <a:headEnd type="none" w="med" len="med"/>
                      <a:tailEnd type="none" w="med" len="med"/>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l" fontAlgn="b"/>
                      <a:r>
                        <a:rPr lang="en-GB" sz="900" b="0" i="0" u="none" strike="noStrike">
                          <a:solidFill>
                            <a:srgbClr val="000000"/>
                          </a:solidFill>
                          <a:effectLst/>
                          <a:latin typeface="Calibri" panose="020F0502020204030204" pitchFamily="34" charset="0"/>
                        </a:rPr>
                        <a:t>lspA</a:t>
                      </a:r>
                    </a:p>
                  </a:txBody>
                  <a:tcPr marL="6991" marR="6991" marT="6991"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l" fontAlgn="b"/>
                      <a:r>
                        <a:rPr lang="en-GB" sz="900" b="0" i="0" u="none" strike="noStrike">
                          <a:solidFill>
                            <a:srgbClr val="000000"/>
                          </a:solidFill>
                          <a:effectLst/>
                          <a:latin typeface="Calibri" panose="020F0502020204030204" pitchFamily="34" charset="0"/>
                        </a:rPr>
                        <a:t>Probable lipoprotein signal peptidase lspA</a:t>
                      </a:r>
                    </a:p>
                  </a:txBody>
                  <a:tcPr marL="6991" marR="6991" marT="6991"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9</a:t>
                      </a:r>
                    </a:p>
                  </a:txBody>
                  <a:tcPr marL="6991" marR="6991" marT="6991"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97.9</a:t>
                      </a:r>
                    </a:p>
                  </a:txBody>
                  <a:tcPr marL="6991" marR="6991" marT="6991"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213.4</a:t>
                      </a:r>
                    </a:p>
                  </a:txBody>
                  <a:tcPr marL="6991" marR="6991" marT="6991"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1.12</a:t>
                      </a:r>
                    </a:p>
                  </a:txBody>
                  <a:tcPr marL="6991" marR="6991" marT="6991"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1761.8</a:t>
                      </a:r>
                    </a:p>
                  </a:txBody>
                  <a:tcPr marL="6991" marR="6991" marT="6991"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3842.05</a:t>
                      </a:r>
                    </a:p>
                  </a:txBody>
                  <a:tcPr marL="6991" marR="6991" marT="6991"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115.6</a:t>
                      </a:r>
                    </a:p>
                  </a:txBody>
                  <a:tcPr marL="6991" marR="6991" marT="6991"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6991" marR="6991" marT="6991"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r" fontAlgn="b"/>
                      <a:r>
                        <a:rPr lang="en-GB" sz="900" b="0" i="0" u="none" strike="noStrike">
                          <a:solidFill>
                            <a:srgbClr val="006100"/>
                          </a:solidFill>
                          <a:effectLst/>
                          <a:latin typeface="Calibri" panose="020F0502020204030204" pitchFamily="34" charset="0"/>
                        </a:rPr>
                        <a:t>0</a:t>
                      </a:r>
                    </a:p>
                  </a:txBody>
                  <a:tcPr marL="6991" marR="6991" marT="6991" marB="0" anchor="b">
                    <a:lnL>
                      <a:noFill/>
                    </a:lnL>
                    <a:lnR w="6350" cap="flat" cmpd="sng" algn="ctr">
                      <a:solidFill>
                        <a:srgbClr val="4472C4"/>
                      </a:solidFill>
                      <a:prstDash val="solid"/>
                      <a:round/>
                      <a:headEnd type="none" w="med" len="med"/>
                      <a:tailEnd type="none" w="med" len="med"/>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solidFill>
                      <a:srgbClr val="C6EFCE"/>
                    </a:solidFill>
                  </a:tcPr>
                </a:tc>
                <a:extLst>
                  <a:ext uri="{0D108BD9-81ED-4DB2-BD59-A6C34878D82A}">
                    <a16:rowId xmlns:a16="http://schemas.microsoft.com/office/drawing/2014/main" val="2444356136"/>
                  </a:ext>
                </a:extLst>
              </a:tr>
              <a:tr h="409686">
                <a:tc>
                  <a:txBody>
                    <a:bodyPr/>
                    <a:lstStyle/>
                    <a:p>
                      <a:pPr algn="l" fontAlgn="b"/>
                      <a:r>
                        <a:rPr lang="en-GB" sz="900" b="0" i="0" u="none" strike="noStrike">
                          <a:solidFill>
                            <a:srgbClr val="000000"/>
                          </a:solidFill>
                          <a:effectLst/>
                          <a:latin typeface="Calibri" panose="020F0502020204030204" pitchFamily="34" charset="0"/>
                        </a:rPr>
                        <a:t>MB0067c</a:t>
                      </a:r>
                    </a:p>
                  </a:txBody>
                  <a:tcPr marL="6991" marR="6991" marT="6991" marB="0" anchor="b">
                    <a:lnL w="6350" cap="flat" cmpd="sng" algn="ctr">
                      <a:solidFill>
                        <a:srgbClr val="4472C4"/>
                      </a:solidFill>
                      <a:prstDash val="solid"/>
                      <a:round/>
                      <a:headEnd type="none" w="med" len="med"/>
                      <a:tailEnd type="none" w="med" len="med"/>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l" fontAlgn="b"/>
                      <a:r>
                        <a:rPr lang="en-GB" sz="900" b="0" i="0" u="none" strike="noStrike">
                          <a:solidFill>
                            <a:srgbClr val="000000"/>
                          </a:solidFill>
                          <a:effectLst/>
                          <a:latin typeface="Calibri" panose="020F0502020204030204" pitchFamily="34" charset="0"/>
                        </a:rPr>
                        <a:t>icd2</a:t>
                      </a:r>
                    </a:p>
                  </a:txBody>
                  <a:tcPr marL="6991" marR="6991" marT="6991"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l" fontAlgn="b"/>
                      <a:r>
                        <a:rPr lang="en-GB" sz="900" b="0" i="0" u="none" strike="noStrike">
                          <a:solidFill>
                            <a:srgbClr val="000000"/>
                          </a:solidFill>
                          <a:effectLst/>
                          <a:latin typeface="Calibri" panose="020F0502020204030204" pitchFamily="34" charset="0"/>
                        </a:rPr>
                        <a:t>PROBABLE ISOCITRATE DEHYDROGENASE [NADP] ICD2 (OXALOSUCCINATE DECARBOXYLASE) (IDH) (NADP+-SPECIFIC ICDH) (IDP)</a:t>
                      </a:r>
                    </a:p>
                  </a:txBody>
                  <a:tcPr marL="6991" marR="6991" marT="6991"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39</a:t>
                      </a:r>
                    </a:p>
                  </a:txBody>
                  <a:tcPr marL="6991" marR="6991" marT="6991"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40.4</a:t>
                      </a:r>
                    </a:p>
                  </a:txBody>
                  <a:tcPr marL="6991" marR="6991" marT="6991"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177.3</a:t>
                      </a:r>
                    </a:p>
                  </a:txBody>
                  <a:tcPr marL="6991" marR="6991" marT="6991"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2.11</a:t>
                      </a:r>
                    </a:p>
                  </a:txBody>
                  <a:tcPr marL="6991" marR="6991" marT="6991"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3150.6</a:t>
                      </a:r>
                    </a:p>
                  </a:txBody>
                  <a:tcPr marL="6991" marR="6991" marT="6991"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13828.93</a:t>
                      </a:r>
                    </a:p>
                  </a:txBody>
                  <a:tcPr marL="6991" marR="6991" marT="6991"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136.9</a:t>
                      </a:r>
                    </a:p>
                  </a:txBody>
                  <a:tcPr marL="6991" marR="6991" marT="6991"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2.00E-04</a:t>
                      </a:r>
                    </a:p>
                  </a:txBody>
                  <a:tcPr marL="6991" marR="6991" marT="6991"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0.0809</a:t>
                      </a:r>
                    </a:p>
                  </a:txBody>
                  <a:tcPr marL="6991" marR="6991" marT="6991" marB="0" anchor="b">
                    <a:lnL>
                      <a:noFill/>
                    </a:lnL>
                    <a:lnR w="6350" cap="flat" cmpd="sng" algn="ctr">
                      <a:solidFill>
                        <a:srgbClr val="4472C4"/>
                      </a:solidFill>
                      <a:prstDash val="solid"/>
                      <a:round/>
                      <a:headEnd type="none" w="med" len="med"/>
                      <a:tailEnd type="none" w="med" len="med"/>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extLst>
                  <a:ext uri="{0D108BD9-81ED-4DB2-BD59-A6C34878D82A}">
                    <a16:rowId xmlns:a16="http://schemas.microsoft.com/office/drawing/2014/main" val="3438288810"/>
                  </a:ext>
                </a:extLst>
              </a:tr>
              <a:tr h="275454">
                <a:tc>
                  <a:txBody>
                    <a:bodyPr/>
                    <a:lstStyle/>
                    <a:p>
                      <a:pPr algn="l" fontAlgn="b"/>
                      <a:r>
                        <a:rPr lang="en-GB" sz="900" b="0" i="0" u="none" strike="noStrike">
                          <a:solidFill>
                            <a:srgbClr val="000000"/>
                          </a:solidFill>
                          <a:effectLst/>
                          <a:latin typeface="Calibri" panose="020F0502020204030204" pitchFamily="34" charset="0"/>
                        </a:rPr>
                        <a:t>MB2507c</a:t>
                      </a:r>
                    </a:p>
                  </a:txBody>
                  <a:tcPr marL="6991" marR="6991" marT="6991" marB="0" anchor="b">
                    <a:lnL w="6350" cap="flat" cmpd="sng" algn="ctr">
                      <a:solidFill>
                        <a:srgbClr val="4472C4"/>
                      </a:solidFill>
                      <a:prstDash val="solid"/>
                      <a:round/>
                      <a:headEnd type="none" w="med" len="med"/>
                      <a:tailEnd type="none" w="med" len="med"/>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l" fontAlgn="b"/>
                      <a:r>
                        <a:rPr lang="en-GB" sz="900" b="0" i="0" u="none" strike="noStrike">
                          <a:solidFill>
                            <a:srgbClr val="000000"/>
                          </a:solidFill>
                          <a:effectLst/>
                          <a:latin typeface="Calibri" panose="020F0502020204030204" pitchFamily="34" charset="0"/>
                        </a:rPr>
                        <a:t>plsB2</a:t>
                      </a:r>
                    </a:p>
                  </a:txBody>
                  <a:tcPr marL="6991" marR="6991" marT="6991"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l" fontAlgn="b"/>
                      <a:r>
                        <a:rPr lang="en-GB" sz="900" b="0" i="0" u="none" strike="noStrike">
                          <a:solidFill>
                            <a:srgbClr val="000000"/>
                          </a:solidFill>
                          <a:effectLst/>
                          <a:latin typeface="Calibri" panose="020F0502020204030204" pitchFamily="34" charset="0"/>
                        </a:rPr>
                        <a:t>PROBABLE GLYCEROL-3-PHOSPHATE ACYLTRANSFERASE PLSB2 (GPAT)</a:t>
                      </a:r>
                    </a:p>
                  </a:txBody>
                  <a:tcPr marL="6991" marR="6991" marT="6991"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41</a:t>
                      </a:r>
                    </a:p>
                  </a:txBody>
                  <a:tcPr marL="6991" marR="6991" marT="6991"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43.8</a:t>
                      </a:r>
                    </a:p>
                  </a:txBody>
                  <a:tcPr marL="6991" marR="6991" marT="6991"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199.4</a:t>
                      </a:r>
                    </a:p>
                  </a:txBody>
                  <a:tcPr marL="6991" marR="6991" marT="6991"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2.16</a:t>
                      </a:r>
                    </a:p>
                  </a:txBody>
                  <a:tcPr marL="6991" marR="6991" marT="6991"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3591.3</a:t>
                      </a:r>
                    </a:p>
                  </a:txBody>
                  <a:tcPr marL="6991" marR="6991" marT="6991"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16351.96</a:t>
                      </a:r>
                    </a:p>
                  </a:txBody>
                  <a:tcPr marL="6991" marR="6991" marT="6991"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155.6</a:t>
                      </a:r>
                    </a:p>
                  </a:txBody>
                  <a:tcPr marL="6991" marR="6991" marT="6991"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3.00E-04</a:t>
                      </a:r>
                    </a:p>
                  </a:txBody>
                  <a:tcPr marL="6991" marR="6991" marT="6991"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0.10113</a:t>
                      </a:r>
                    </a:p>
                  </a:txBody>
                  <a:tcPr marL="6991" marR="6991" marT="6991" marB="0" anchor="b">
                    <a:lnL>
                      <a:noFill/>
                    </a:lnL>
                    <a:lnR w="6350" cap="flat" cmpd="sng" algn="ctr">
                      <a:solidFill>
                        <a:srgbClr val="4472C4"/>
                      </a:solidFill>
                      <a:prstDash val="solid"/>
                      <a:round/>
                      <a:headEnd type="none" w="med" len="med"/>
                      <a:tailEnd type="none" w="med" len="med"/>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extLst>
                  <a:ext uri="{0D108BD9-81ED-4DB2-BD59-A6C34878D82A}">
                    <a16:rowId xmlns:a16="http://schemas.microsoft.com/office/drawing/2014/main" val="957054552"/>
                  </a:ext>
                </a:extLst>
              </a:tr>
              <a:tr h="149146">
                <a:tc>
                  <a:txBody>
                    <a:bodyPr/>
                    <a:lstStyle/>
                    <a:p>
                      <a:pPr algn="l" fontAlgn="b"/>
                      <a:r>
                        <a:rPr lang="en-GB" sz="900" b="0" i="0" u="none" strike="noStrike">
                          <a:solidFill>
                            <a:srgbClr val="000000"/>
                          </a:solidFill>
                          <a:effectLst/>
                          <a:latin typeface="Calibri" panose="020F0502020204030204" pitchFamily="34" charset="0"/>
                        </a:rPr>
                        <a:t>MB1346c</a:t>
                      </a:r>
                    </a:p>
                  </a:txBody>
                  <a:tcPr marL="6991" marR="6991" marT="6991" marB="0" anchor="b">
                    <a:lnL w="6350" cap="flat" cmpd="sng" algn="ctr">
                      <a:solidFill>
                        <a:srgbClr val="4472C4"/>
                      </a:solidFill>
                      <a:prstDash val="solid"/>
                      <a:round/>
                      <a:headEnd type="none" w="med" len="med"/>
                      <a:tailEnd type="none" w="med" len="med"/>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l" fontAlgn="b"/>
                      <a:r>
                        <a:rPr lang="en-GB" sz="900" b="0" i="0" u="none" strike="noStrike">
                          <a:solidFill>
                            <a:srgbClr val="000000"/>
                          </a:solidFill>
                          <a:effectLst/>
                          <a:latin typeface="Calibri" panose="020F0502020204030204" pitchFamily="34" charset="0"/>
                        </a:rPr>
                        <a:t>NA</a:t>
                      </a:r>
                    </a:p>
                  </a:txBody>
                  <a:tcPr marL="6991" marR="6991" marT="6991"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l" fontAlgn="b"/>
                      <a:r>
                        <a:rPr lang="en-GB" sz="900" b="0" i="0" u="none" strike="noStrike">
                          <a:solidFill>
                            <a:srgbClr val="000000"/>
                          </a:solidFill>
                          <a:effectLst/>
                          <a:latin typeface="Calibri" panose="020F0502020204030204" pitchFamily="34" charset="0"/>
                        </a:rPr>
                        <a:t>POSSIBLE TRANSPOSASE [FIRST PART]</a:t>
                      </a:r>
                    </a:p>
                  </a:txBody>
                  <a:tcPr marL="6991" marR="6991" marT="6991"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6</a:t>
                      </a:r>
                    </a:p>
                  </a:txBody>
                  <a:tcPr marL="6991" marR="6991" marT="6991"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56.9</a:t>
                      </a:r>
                    </a:p>
                  </a:txBody>
                  <a:tcPr marL="6991" marR="6991" marT="6991"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338.4</a:t>
                      </a:r>
                    </a:p>
                  </a:txBody>
                  <a:tcPr marL="6991" marR="6991" marT="6991"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2.55</a:t>
                      </a:r>
                    </a:p>
                  </a:txBody>
                  <a:tcPr marL="6991" marR="6991" marT="6991"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682.8</a:t>
                      </a:r>
                    </a:p>
                  </a:txBody>
                  <a:tcPr marL="6991" marR="6991" marT="6991"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4060.62</a:t>
                      </a:r>
                    </a:p>
                  </a:txBody>
                  <a:tcPr marL="6991" marR="6991" marT="6991"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281.5</a:t>
                      </a:r>
                    </a:p>
                  </a:txBody>
                  <a:tcPr marL="6991" marR="6991" marT="6991"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4.00E-04</a:t>
                      </a:r>
                    </a:p>
                  </a:txBody>
                  <a:tcPr marL="6991" marR="6991" marT="6991"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0.10113</a:t>
                      </a:r>
                    </a:p>
                  </a:txBody>
                  <a:tcPr marL="6991" marR="6991" marT="6991" marB="0" anchor="b">
                    <a:lnL>
                      <a:noFill/>
                    </a:lnL>
                    <a:lnR w="6350" cap="flat" cmpd="sng" algn="ctr">
                      <a:solidFill>
                        <a:srgbClr val="4472C4"/>
                      </a:solidFill>
                      <a:prstDash val="solid"/>
                      <a:round/>
                      <a:headEnd type="none" w="med" len="med"/>
                      <a:tailEnd type="none" w="med" len="med"/>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extLst>
                  <a:ext uri="{0D108BD9-81ED-4DB2-BD59-A6C34878D82A}">
                    <a16:rowId xmlns:a16="http://schemas.microsoft.com/office/drawing/2014/main" val="647186107"/>
                  </a:ext>
                </a:extLst>
              </a:tr>
              <a:tr h="275454">
                <a:tc>
                  <a:txBody>
                    <a:bodyPr/>
                    <a:lstStyle/>
                    <a:p>
                      <a:pPr algn="l" fontAlgn="b"/>
                      <a:r>
                        <a:rPr lang="en-GB" sz="900" b="0" i="0" u="none" strike="noStrike">
                          <a:solidFill>
                            <a:srgbClr val="000000"/>
                          </a:solidFill>
                          <a:effectLst/>
                          <a:latin typeface="Calibri" panose="020F0502020204030204" pitchFamily="34" charset="0"/>
                        </a:rPr>
                        <a:t>MB1548</a:t>
                      </a:r>
                    </a:p>
                  </a:txBody>
                  <a:tcPr marL="6991" marR="6991" marT="6991" marB="0" anchor="b">
                    <a:lnL w="6350" cap="flat" cmpd="sng" algn="ctr">
                      <a:solidFill>
                        <a:srgbClr val="4472C4"/>
                      </a:solidFill>
                      <a:prstDash val="solid"/>
                      <a:round/>
                      <a:headEnd type="none" w="med" len="med"/>
                      <a:tailEnd type="none" w="med" len="med"/>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l" fontAlgn="b"/>
                      <a:r>
                        <a:rPr lang="en-GB" sz="900" b="0" i="0" u="none" strike="noStrike">
                          <a:solidFill>
                            <a:srgbClr val="000000"/>
                          </a:solidFill>
                          <a:effectLst/>
                          <a:latin typeface="Calibri" panose="020F0502020204030204" pitchFamily="34" charset="0"/>
                        </a:rPr>
                        <a:t>fadD25</a:t>
                      </a:r>
                    </a:p>
                  </a:txBody>
                  <a:tcPr marL="6991" marR="6991" marT="6991"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l" fontAlgn="b"/>
                      <a:r>
                        <a:rPr lang="en-GB" sz="900" b="0" i="0" u="none" strike="noStrike">
                          <a:solidFill>
                            <a:srgbClr val="000000"/>
                          </a:solidFill>
                          <a:effectLst/>
                          <a:latin typeface="Calibri" panose="020F0502020204030204" pitchFamily="34" charset="0"/>
                        </a:rPr>
                        <a:t>probable fatty-acid-amp ligase fadd25 (fatty-acid-amp synthetase) (fatty-acid-amp synthase)</a:t>
                      </a:r>
                    </a:p>
                  </a:txBody>
                  <a:tcPr marL="6991" marR="6991" marT="6991"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37</a:t>
                      </a:r>
                    </a:p>
                  </a:txBody>
                  <a:tcPr marL="6991" marR="6991" marT="6991"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24.3</a:t>
                      </a:r>
                    </a:p>
                  </a:txBody>
                  <a:tcPr marL="6991" marR="6991" marT="6991"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148.3</a:t>
                      </a:r>
                    </a:p>
                  </a:txBody>
                  <a:tcPr marL="6991" marR="6991" marT="6991"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2.56</a:t>
                      </a:r>
                    </a:p>
                  </a:txBody>
                  <a:tcPr marL="6991" marR="6991" marT="6991"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1798.9</a:t>
                      </a:r>
                    </a:p>
                  </a:txBody>
                  <a:tcPr marL="6991" marR="6991" marT="6991"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10977.59</a:t>
                      </a:r>
                    </a:p>
                  </a:txBody>
                  <a:tcPr marL="6991" marR="6991" marT="6991"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124</a:t>
                      </a:r>
                    </a:p>
                  </a:txBody>
                  <a:tcPr marL="6991" marR="6991" marT="6991"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6991" marR="6991" marT="6991"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r" fontAlgn="b"/>
                      <a:r>
                        <a:rPr lang="en-GB" sz="900" b="0" i="0" u="none" strike="noStrike">
                          <a:solidFill>
                            <a:srgbClr val="006100"/>
                          </a:solidFill>
                          <a:effectLst/>
                          <a:latin typeface="Calibri" panose="020F0502020204030204" pitchFamily="34" charset="0"/>
                        </a:rPr>
                        <a:t>0</a:t>
                      </a:r>
                    </a:p>
                  </a:txBody>
                  <a:tcPr marL="6991" marR="6991" marT="6991" marB="0" anchor="b">
                    <a:lnL>
                      <a:noFill/>
                    </a:lnL>
                    <a:lnR w="6350" cap="flat" cmpd="sng" algn="ctr">
                      <a:solidFill>
                        <a:srgbClr val="4472C4"/>
                      </a:solidFill>
                      <a:prstDash val="solid"/>
                      <a:round/>
                      <a:headEnd type="none" w="med" len="med"/>
                      <a:tailEnd type="none" w="med" len="med"/>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solidFill>
                      <a:srgbClr val="C6EFCE"/>
                    </a:solidFill>
                  </a:tcPr>
                </a:tc>
                <a:extLst>
                  <a:ext uri="{0D108BD9-81ED-4DB2-BD59-A6C34878D82A}">
                    <a16:rowId xmlns:a16="http://schemas.microsoft.com/office/drawing/2014/main" val="232361237"/>
                  </a:ext>
                </a:extLst>
              </a:tr>
              <a:tr h="149146">
                <a:tc>
                  <a:txBody>
                    <a:bodyPr/>
                    <a:lstStyle/>
                    <a:p>
                      <a:pPr algn="l" fontAlgn="b"/>
                      <a:r>
                        <a:rPr lang="en-GB" sz="900" b="0" i="0" u="none" strike="noStrike">
                          <a:solidFill>
                            <a:srgbClr val="000000"/>
                          </a:solidFill>
                          <a:effectLst/>
                          <a:latin typeface="Calibri" panose="020F0502020204030204" pitchFamily="34" charset="0"/>
                        </a:rPr>
                        <a:t>MB3827</a:t>
                      </a:r>
                    </a:p>
                  </a:txBody>
                  <a:tcPr marL="6991" marR="6991" marT="6991" marB="0" anchor="b">
                    <a:lnL w="6350" cap="flat" cmpd="sng" algn="ctr">
                      <a:solidFill>
                        <a:srgbClr val="4472C4"/>
                      </a:solidFill>
                      <a:prstDash val="solid"/>
                      <a:round/>
                      <a:headEnd type="none" w="med" len="med"/>
                      <a:tailEnd type="none" w="med" len="med"/>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l" fontAlgn="b"/>
                      <a:r>
                        <a:rPr lang="en-GB" sz="900" b="0" i="0" u="none" strike="noStrike">
                          <a:solidFill>
                            <a:srgbClr val="000000"/>
                          </a:solidFill>
                          <a:effectLst/>
                          <a:latin typeface="Calibri" panose="020F0502020204030204" pitchFamily="34" charset="0"/>
                        </a:rPr>
                        <a:t>NA</a:t>
                      </a:r>
                    </a:p>
                  </a:txBody>
                  <a:tcPr marL="6991" marR="6991" marT="6991"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l" fontAlgn="b"/>
                      <a:r>
                        <a:rPr lang="en-GB" sz="900" b="0" i="0" u="none" strike="noStrike">
                          <a:solidFill>
                            <a:srgbClr val="000000"/>
                          </a:solidFill>
                          <a:effectLst/>
                          <a:latin typeface="Calibri" panose="020F0502020204030204" pitchFamily="34" charset="0"/>
                        </a:rPr>
                        <a:t>PUTATIVE TRANSPOSASE [FIRST PART]</a:t>
                      </a:r>
                    </a:p>
                  </a:txBody>
                  <a:tcPr marL="6991" marR="6991" marT="6991"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6</a:t>
                      </a:r>
                    </a:p>
                  </a:txBody>
                  <a:tcPr marL="6991" marR="6991" marT="6991"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57.6</a:t>
                      </a:r>
                    </a:p>
                  </a:txBody>
                  <a:tcPr marL="6991" marR="6991" marT="6991"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344.2</a:t>
                      </a:r>
                    </a:p>
                  </a:txBody>
                  <a:tcPr marL="6991" marR="6991" marT="6991"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2.56</a:t>
                      </a:r>
                    </a:p>
                  </a:txBody>
                  <a:tcPr marL="6991" marR="6991" marT="6991"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691.5</a:t>
                      </a:r>
                    </a:p>
                  </a:txBody>
                  <a:tcPr marL="6991" marR="6991" marT="6991"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4129.87</a:t>
                      </a:r>
                    </a:p>
                  </a:txBody>
                  <a:tcPr marL="6991" marR="6991" marT="6991"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286.5</a:t>
                      </a:r>
                    </a:p>
                  </a:txBody>
                  <a:tcPr marL="6991" marR="6991" marT="6991"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4.00E-04</a:t>
                      </a:r>
                    </a:p>
                  </a:txBody>
                  <a:tcPr marL="6991" marR="6991" marT="6991"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0.10113</a:t>
                      </a:r>
                    </a:p>
                  </a:txBody>
                  <a:tcPr marL="6991" marR="6991" marT="6991" marB="0" anchor="b">
                    <a:lnL>
                      <a:noFill/>
                    </a:lnL>
                    <a:lnR w="6350" cap="flat" cmpd="sng" algn="ctr">
                      <a:solidFill>
                        <a:srgbClr val="4472C4"/>
                      </a:solidFill>
                      <a:prstDash val="solid"/>
                      <a:round/>
                      <a:headEnd type="none" w="med" len="med"/>
                      <a:tailEnd type="none" w="med" len="med"/>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extLst>
                  <a:ext uri="{0D108BD9-81ED-4DB2-BD59-A6C34878D82A}">
                    <a16:rowId xmlns:a16="http://schemas.microsoft.com/office/drawing/2014/main" val="2095206154"/>
                  </a:ext>
                </a:extLst>
              </a:tr>
              <a:tr h="149146">
                <a:tc>
                  <a:txBody>
                    <a:bodyPr/>
                    <a:lstStyle/>
                    <a:p>
                      <a:pPr algn="l" fontAlgn="b"/>
                      <a:r>
                        <a:rPr lang="en-GB" sz="900" b="0" i="0" u="none" strike="noStrike">
                          <a:solidFill>
                            <a:srgbClr val="000000"/>
                          </a:solidFill>
                          <a:effectLst/>
                          <a:latin typeface="Calibri" panose="020F0502020204030204" pitchFamily="34" charset="0"/>
                        </a:rPr>
                        <a:t>MB1363</a:t>
                      </a:r>
                    </a:p>
                  </a:txBody>
                  <a:tcPr marL="6991" marR="6991" marT="6991" marB="0" anchor="b">
                    <a:lnL w="6350" cap="flat" cmpd="sng" algn="ctr">
                      <a:solidFill>
                        <a:srgbClr val="4472C4"/>
                      </a:solidFill>
                      <a:prstDash val="solid"/>
                      <a:round/>
                      <a:headEnd type="none" w="med" len="med"/>
                      <a:tailEnd type="none" w="med" len="med"/>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solidFill>
                      <a:srgbClr val="FFE699"/>
                    </a:solidFill>
                  </a:tcPr>
                </a:tc>
                <a:tc>
                  <a:txBody>
                    <a:bodyPr/>
                    <a:lstStyle/>
                    <a:p>
                      <a:pPr algn="l" fontAlgn="b"/>
                      <a:r>
                        <a:rPr lang="en-GB" sz="900" b="0" i="0" u="none" strike="noStrike">
                          <a:solidFill>
                            <a:srgbClr val="000000"/>
                          </a:solidFill>
                          <a:effectLst/>
                          <a:latin typeface="Calibri" panose="020F0502020204030204" pitchFamily="34" charset="0"/>
                        </a:rPr>
                        <a:t>glgP</a:t>
                      </a:r>
                    </a:p>
                  </a:txBody>
                  <a:tcPr marL="6991" marR="6991" marT="6991"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solidFill>
                      <a:srgbClr val="FFE699"/>
                    </a:solidFill>
                  </a:tcPr>
                </a:tc>
                <a:tc>
                  <a:txBody>
                    <a:bodyPr/>
                    <a:lstStyle/>
                    <a:p>
                      <a:pPr algn="l" fontAlgn="b"/>
                      <a:r>
                        <a:rPr lang="en-GB" sz="900" b="0" i="0" u="none" strike="noStrike">
                          <a:solidFill>
                            <a:srgbClr val="000000"/>
                          </a:solidFill>
                          <a:effectLst/>
                          <a:latin typeface="Calibri" panose="020F0502020204030204" pitchFamily="34" charset="0"/>
                        </a:rPr>
                        <a:t>PROBABLE GLYCOGEN PHOSPHORYLASE GLGP</a:t>
                      </a:r>
                    </a:p>
                  </a:txBody>
                  <a:tcPr marL="6991" marR="6991" marT="6991"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solidFill>
                      <a:srgbClr val="FFE699"/>
                    </a:solidFill>
                  </a:tcPr>
                </a:tc>
                <a:tc>
                  <a:txBody>
                    <a:bodyPr/>
                    <a:lstStyle/>
                    <a:p>
                      <a:pPr algn="r" fontAlgn="b"/>
                      <a:r>
                        <a:rPr lang="en-GB" sz="900" b="0" i="0" u="none" strike="noStrike">
                          <a:solidFill>
                            <a:srgbClr val="000000"/>
                          </a:solidFill>
                          <a:effectLst/>
                          <a:latin typeface="Calibri" panose="020F0502020204030204" pitchFamily="34" charset="0"/>
                        </a:rPr>
                        <a:t>45</a:t>
                      </a:r>
                    </a:p>
                  </a:txBody>
                  <a:tcPr marL="6991" marR="6991" marT="6991"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solidFill>
                      <a:srgbClr val="FFE699"/>
                    </a:solidFill>
                  </a:tcPr>
                </a:tc>
                <a:tc>
                  <a:txBody>
                    <a:bodyPr/>
                    <a:lstStyle/>
                    <a:p>
                      <a:pPr algn="r" fontAlgn="b"/>
                      <a:r>
                        <a:rPr lang="en-GB" sz="900" b="0" i="0" u="none" strike="noStrike">
                          <a:solidFill>
                            <a:srgbClr val="000000"/>
                          </a:solidFill>
                          <a:effectLst/>
                          <a:latin typeface="Calibri" panose="020F0502020204030204" pitchFamily="34" charset="0"/>
                        </a:rPr>
                        <a:t>41.1</a:t>
                      </a:r>
                    </a:p>
                  </a:txBody>
                  <a:tcPr marL="6991" marR="6991" marT="6991"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solidFill>
                      <a:srgbClr val="FFE699"/>
                    </a:solidFill>
                  </a:tcPr>
                </a:tc>
                <a:tc>
                  <a:txBody>
                    <a:bodyPr/>
                    <a:lstStyle/>
                    <a:p>
                      <a:pPr algn="r" fontAlgn="b"/>
                      <a:r>
                        <a:rPr lang="en-GB" sz="900" b="0" i="0" u="none" strike="noStrike">
                          <a:solidFill>
                            <a:srgbClr val="000000"/>
                          </a:solidFill>
                          <a:effectLst/>
                          <a:latin typeface="Calibri" panose="020F0502020204030204" pitchFamily="34" charset="0"/>
                        </a:rPr>
                        <a:t>253</a:t>
                      </a:r>
                    </a:p>
                  </a:txBody>
                  <a:tcPr marL="6991" marR="6991" marT="6991"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solidFill>
                      <a:srgbClr val="FFE699"/>
                    </a:solidFill>
                  </a:tcPr>
                </a:tc>
                <a:tc>
                  <a:txBody>
                    <a:bodyPr/>
                    <a:lstStyle/>
                    <a:p>
                      <a:pPr algn="r" fontAlgn="b"/>
                      <a:r>
                        <a:rPr lang="en-GB" sz="900" b="0" i="0" u="none" strike="noStrike">
                          <a:solidFill>
                            <a:srgbClr val="000000"/>
                          </a:solidFill>
                          <a:effectLst/>
                          <a:latin typeface="Calibri" panose="020F0502020204030204" pitchFamily="34" charset="0"/>
                        </a:rPr>
                        <a:t>2.59</a:t>
                      </a:r>
                    </a:p>
                  </a:txBody>
                  <a:tcPr marL="6991" marR="6991" marT="6991"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solidFill>
                      <a:srgbClr val="FFE699"/>
                    </a:solidFill>
                  </a:tcPr>
                </a:tc>
                <a:tc>
                  <a:txBody>
                    <a:bodyPr/>
                    <a:lstStyle/>
                    <a:p>
                      <a:pPr algn="r" fontAlgn="b"/>
                      <a:r>
                        <a:rPr lang="en-GB" sz="900" b="0" i="0" u="none" strike="noStrike">
                          <a:solidFill>
                            <a:srgbClr val="000000"/>
                          </a:solidFill>
                          <a:effectLst/>
                          <a:latin typeface="Calibri" panose="020F0502020204030204" pitchFamily="34" charset="0"/>
                        </a:rPr>
                        <a:t>3701.4</a:t>
                      </a:r>
                    </a:p>
                  </a:txBody>
                  <a:tcPr marL="6991" marR="6991" marT="6991"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solidFill>
                      <a:srgbClr val="FFE699"/>
                    </a:solidFill>
                  </a:tcPr>
                </a:tc>
                <a:tc>
                  <a:txBody>
                    <a:bodyPr/>
                    <a:lstStyle/>
                    <a:p>
                      <a:pPr algn="r" fontAlgn="b"/>
                      <a:r>
                        <a:rPr lang="en-GB" sz="900" b="0" i="0" u="none" strike="noStrike">
                          <a:solidFill>
                            <a:srgbClr val="000000"/>
                          </a:solidFill>
                          <a:effectLst/>
                          <a:latin typeface="Calibri" panose="020F0502020204030204" pitchFamily="34" charset="0"/>
                        </a:rPr>
                        <a:t>22766.52</a:t>
                      </a:r>
                    </a:p>
                  </a:txBody>
                  <a:tcPr marL="6991" marR="6991" marT="6991"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solidFill>
                      <a:srgbClr val="FFE699"/>
                    </a:solidFill>
                  </a:tcPr>
                </a:tc>
                <a:tc>
                  <a:txBody>
                    <a:bodyPr/>
                    <a:lstStyle/>
                    <a:p>
                      <a:pPr algn="r" fontAlgn="b"/>
                      <a:r>
                        <a:rPr lang="en-GB" sz="900" b="0" i="0" u="none" strike="noStrike">
                          <a:solidFill>
                            <a:srgbClr val="000000"/>
                          </a:solidFill>
                          <a:effectLst/>
                          <a:latin typeface="Calibri" panose="020F0502020204030204" pitchFamily="34" charset="0"/>
                        </a:rPr>
                        <a:t>211.8</a:t>
                      </a:r>
                    </a:p>
                  </a:txBody>
                  <a:tcPr marL="6991" marR="6991" marT="6991"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solidFill>
                      <a:srgbClr val="FFE699"/>
                    </a:solidFill>
                  </a:tcPr>
                </a:tc>
                <a:tc>
                  <a:txBody>
                    <a:bodyPr/>
                    <a:lstStyle/>
                    <a:p>
                      <a:pPr algn="r" fontAlgn="b"/>
                      <a:r>
                        <a:rPr lang="en-GB" sz="900" b="0" i="0" u="none" strike="noStrike">
                          <a:solidFill>
                            <a:srgbClr val="000000"/>
                          </a:solidFill>
                          <a:effectLst/>
                          <a:latin typeface="Calibri" panose="020F0502020204030204" pitchFamily="34" charset="0"/>
                        </a:rPr>
                        <a:t>1.00E-04</a:t>
                      </a:r>
                    </a:p>
                  </a:txBody>
                  <a:tcPr marL="6991" marR="6991" marT="6991"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solidFill>
                      <a:srgbClr val="FFE699"/>
                    </a:solidFill>
                  </a:tcPr>
                </a:tc>
                <a:tc>
                  <a:txBody>
                    <a:bodyPr/>
                    <a:lstStyle/>
                    <a:p>
                      <a:pPr algn="r" fontAlgn="b"/>
                      <a:r>
                        <a:rPr lang="en-GB" sz="900" b="0" i="0" u="none" strike="noStrike">
                          <a:solidFill>
                            <a:srgbClr val="000000"/>
                          </a:solidFill>
                          <a:effectLst/>
                          <a:latin typeface="Calibri" panose="020F0502020204030204" pitchFamily="34" charset="0"/>
                        </a:rPr>
                        <a:t>0.05779</a:t>
                      </a:r>
                    </a:p>
                  </a:txBody>
                  <a:tcPr marL="6991" marR="6991" marT="6991" marB="0" anchor="b">
                    <a:lnL>
                      <a:noFill/>
                    </a:lnL>
                    <a:lnR w="6350" cap="flat" cmpd="sng" algn="ctr">
                      <a:solidFill>
                        <a:srgbClr val="4472C4"/>
                      </a:solidFill>
                      <a:prstDash val="solid"/>
                      <a:round/>
                      <a:headEnd type="none" w="med" len="med"/>
                      <a:tailEnd type="none" w="med" len="med"/>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solidFill>
                      <a:srgbClr val="FFE699"/>
                    </a:solidFill>
                  </a:tcPr>
                </a:tc>
                <a:extLst>
                  <a:ext uri="{0D108BD9-81ED-4DB2-BD59-A6C34878D82A}">
                    <a16:rowId xmlns:a16="http://schemas.microsoft.com/office/drawing/2014/main" val="1068516015"/>
                  </a:ext>
                </a:extLst>
              </a:tr>
              <a:tr h="149146">
                <a:tc>
                  <a:txBody>
                    <a:bodyPr/>
                    <a:lstStyle/>
                    <a:p>
                      <a:pPr algn="l" fontAlgn="b"/>
                      <a:r>
                        <a:rPr lang="en-GB" sz="900" b="0" i="0" u="none" strike="noStrike">
                          <a:solidFill>
                            <a:srgbClr val="000000"/>
                          </a:solidFill>
                          <a:effectLst/>
                          <a:latin typeface="Calibri" panose="020F0502020204030204" pitchFamily="34" charset="0"/>
                        </a:rPr>
                        <a:t>MB1182c</a:t>
                      </a:r>
                    </a:p>
                  </a:txBody>
                  <a:tcPr marL="6991" marR="6991" marT="6991" marB="0" anchor="b">
                    <a:lnL w="6350" cap="flat" cmpd="sng" algn="ctr">
                      <a:solidFill>
                        <a:srgbClr val="4472C4"/>
                      </a:solidFill>
                      <a:prstDash val="solid"/>
                      <a:round/>
                      <a:headEnd type="none" w="med" len="med"/>
                      <a:tailEnd type="none" w="med" len="med"/>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l" fontAlgn="b"/>
                      <a:r>
                        <a:rPr lang="en-GB" sz="900" b="0" i="0" u="none" strike="noStrike">
                          <a:solidFill>
                            <a:srgbClr val="000000"/>
                          </a:solidFill>
                          <a:effectLst/>
                          <a:latin typeface="Calibri" panose="020F0502020204030204" pitchFamily="34" charset="0"/>
                        </a:rPr>
                        <a:t>NA</a:t>
                      </a:r>
                    </a:p>
                  </a:txBody>
                  <a:tcPr marL="6991" marR="6991" marT="6991"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l" fontAlgn="b"/>
                      <a:r>
                        <a:rPr lang="en-GB" sz="900" b="0" i="0" u="none" strike="noStrike">
                          <a:solidFill>
                            <a:srgbClr val="000000"/>
                          </a:solidFill>
                          <a:effectLst/>
                          <a:latin typeface="Calibri" panose="020F0502020204030204" pitchFamily="34" charset="0"/>
                        </a:rPr>
                        <a:t>transcriptional regulatory protein</a:t>
                      </a:r>
                    </a:p>
                  </a:txBody>
                  <a:tcPr marL="6991" marR="6991" marT="6991"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9</a:t>
                      </a:r>
                    </a:p>
                  </a:txBody>
                  <a:tcPr marL="6991" marR="6991" marT="6991"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87.4</a:t>
                      </a:r>
                    </a:p>
                  </a:txBody>
                  <a:tcPr marL="6991" marR="6991" marT="6991"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737.9</a:t>
                      </a:r>
                    </a:p>
                  </a:txBody>
                  <a:tcPr marL="6991" marR="6991" marT="6991"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3.06</a:t>
                      </a:r>
                    </a:p>
                  </a:txBody>
                  <a:tcPr marL="6991" marR="6991" marT="6991"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1573.2</a:t>
                      </a:r>
                    </a:p>
                  </a:txBody>
                  <a:tcPr marL="6991" marR="6991" marT="6991"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13282.28</a:t>
                      </a:r>
                    </a:p>
                  </a:txBody>
                  <a:tcPr marL="6991" marR="6991" marT="6991"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650.5</a:t>
                      </a:r>
                    </a:p>
                  </a:txBody>
                  <a:tcPr marL="6991" marR="6991" marT="6991"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4.00E-04</a:t>
                      </a:r>
                    </a:p>
                  </a:txBody>
                  <a:tcPr marL="6991" marR="6991" marT="6991"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0.10113</a:t>
                      </a:r>
                    </a:p>
                  </a:txBody>
                  <a:tcPr marL="6991" marR="6991" marT="6991" marB="0" anchor="b">
                    <a:lnL>
                      <a:noFill/>
                    </a:lnL>
                    <a:lnR w="6350" cap="flat" cmpd="sng" algn="ctr">
                      <a:solidFill>
                        <a:srgbClr val="4472C4"/>
                      </a:solidFill>
                      <a:prstDash val="solid"/>
                      <a:round/>
                      <a:headEnd type="none" w="med" len="med"/>
                      <a:tailEnd type="none" w="med" len="med"/>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extLst>
                  <a:ext uri="{0D108BD9-81ED-4DB2-BD59-A6C34878D82A}">
                    <a16:rowId xmlns:a16="http://schemas.microsoft.com/office/drawing/2014/main" val="1410616526"/>
                  </a:ext>
                </a:extLst>
              </a:tr>
              <a:tr h="149146">
                <a:tc>
                  <a:txBody>
                    <a:bodyPr/>
                    <a:lstStyle/>
                    <a:p>
                      <a:pPr algn="l" fontAlgn="b"/>
                      <a:r>
                        <a:rPr lang="en-GB" sz="900" b="0" i="0" u="none" strike="noStrike">
                          <a:solidFill>
                            <a:srgbClr val="000000"/>
                          </a:solidFill>
                          <a:effectLst/>
                          <a:latin typeface="Calibri" panose="020F0502020204030204" pitchFamily="34" charset="0"/>
                        </a:rPr>
                        <a:t>MB2342c</a:t>
                      </a:r>
                    </a:p>
                  </a:txBody>
                  <a:tcPr marL="6991" marR="6991" marT="6991" marB="0" anchor="b">
                    <a:lnL w="6350" cap="flat" cmpd="sng" algn="ctr">
                      <a:solidFill>
                        <a:srgbClr val="4472C4"/>
                      </a:solidFill>
                      <a:prstDash val="solid"/>
                      <a:round/>
                      <a:headEnd type="none" w="med" len="med"/>
                      <a:tailEnd type="none" w="med" len="med"/>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l" fontAlgn="b"/>
                      <a:r>
                        <a:rPr lang="en-GB" sz="900" b="0" i="0" u="none" strike="noStrike">
                          <a:solidFill>
                            <a:srgbClr val="000000"/>
                          </a:solidFill>
                          <a:effectLst/>
                          <a:latin typeface="Calibri" panose="020F0502020204030204" pitchFamily="34" charset="0"/>
                        </a:rPr>
                        <a:t>NA</a:t>
                      </a:r>
                    </a:p>
                  </a:txBody>
                  <a:tcPr marL="6991" marR="6991" marT="6991"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l" fontAlgn="b"/>
                      <a:r>
                        <a:rPr lang="en-GB" sz="900" b="0" i="0" u="none" strike="noStrike">
                          <a:solidFill>
                            <a:srgbClr val="000000"/>
                          </a:solidFill>
                          <a:effectLst/>
                          <a:latin typeface="Calibri" panose="020F0502020204030204" pitchFamily="34" charset="0"/>
                        </a:rPr>
                        <a:t>TldD family protein, Actinobacterial subgroup</a:t>
                      </a:r>
                    </a:p>
                  </a:txBody>
                  <a:tcPr marL="6991" marR="6991" marT="6991"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33</a:t>
                      </a:r>
                    </a:p>
                  </a:txBody>
                  <a:tcPr marL="6991" marR="6991" marT="6991"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12.6</a:t>
                      </a:r>
                    </a:p>
                  </a:txBody>
                  <a:tcPr marL="6991" marR="6991" marT="6991"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166</a:t>
                      </a:r>
                    </a:p>
                  </a:txBody>
                  <a:tcPr marL="6991" marR="6991" marT="6991"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3.62</a:t>
                      </a:r>
                    </a:p>
                  </a:txBody>
                  <a:tcPr marL="6991" marR="6991" marT="6991"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830.9</a:t>
                      </a:r>
                    </a:p>
                  </a:txBody>
                  <a:tcPr marL="6991" marR="6991" marT="6991"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10953.88</a:t>
                      </a:r>
                    </a:p>
                  </a:txBody>
                  <a:tcPr marL="6991" marR="6991" marT="6991"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153.4</a:t>
                      </a:r>
                    </a:p>
                  </a:txBody>
                  <a:tcPr marL="6991" marR="6991" marT="6991"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4.00E-04</a:t>
                      </a:r>
                    </a:p>
                  </a:txBody>
                  <a:tcPr marL="6991" marR="6991" marT="6991"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0.10113</a:t>
                      </a:r>
                    </a:p>
                  </a:txBody>
                  <a:tcPr marL="6991" marR="6991" marT="6991" marB="0" anchor="b">
                    <a:lnL>
                      <a:noFill/>
                    </a:lnL>
                    <a:lnR w="6350" cap="flat" cmpd="sng" algn="ctr">
                      <a:solidFill>
                        <a:srgbClr val="4472C4"/>
                      </a:solidFill>
                      <a:prstDash val="solid"/>
                      <a:round/>
                      <a:headEnd type="none" w="med" len="med"/>
                      <a:tailEnd type="none" w="med" len="med"/>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extLst>
                  <a:ext uri="{0D108BD9-81ED-4DB2-BD59-A6C34878D82A}">
                    <a16:rowId xmlns:a16="http://schemas.microsoft.com/office/drawing/2014/main" val="2694086895"/>
                  </a:ext>
                </a:extLst>
              </a:tr>
              <a:tr h="275454">
                <a:tc>
                  <a:txBody>
                    <a:bodyPr/>
                    <a:lstStyle/>
                    <a:p>
                      <a:pPr algn="l" fontAlgn="b"/>
                      <a:r>
                        <a:rPr lang="en-GB" sz="900" b="0" i="0" u="none" strike="noStrike">
                          <a:solidFill>
                            <a:srgbClr val="000000"/>
                          </a:solidFill>
                          <a:effectLst/>
                          <a:latin typeface="Calibri" panose="020F0502020204030204" pitchFamily="34" charset="0"/>
                        </a:rPr>
                        <a:t>MB0464c</a:t>
                      </a:r>
                    </a:p>
                  </a:txBody>
                  <a:tcPr marL="6991" marR="6991" marT="6991" marB="0" anchor="b">
                    <a:lnL w="6350" cap="flat" cmpd="sng" algn="ctr">
                      <a:solidFill>
                        <a:srgbClr val="4472C4"/>
                      </a:solidFill>
                      <a:prstDash val="solid"/>
                      <a:round/>
                      <a:headEnd type="none" w="med" len="med"/>
                      <a:tailEnd type="none" w="med" len="med"/>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l" fontAlgn="b"/>
                      <a:r>
                        <a:rPr lang="en-GB" sz="900" b="0" i="0" u="none" strike="noStrike">
                          <a:solidFill>
                            <a:srgbClr val="000000"/>
                          </a:solidFill>
                          <a:effectLst/>
                          <a:latin typeface="Calibri" panose="020F0502020204030204" pitchFamily="34" charset="0"/>
                        </a:rPr>
                        <a:t>echA2</a:t>
                      </a:r>
                    </a:p>
                  </a:txBody>
                  <a:tcPr marL="6991" marR="6991" marT="6991"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l" fontAlgn="b"/>
                      <a:r>
                        <a:rPr lang="en-GB" sz="900" b="0" i="0" u="none" strike="noStrike">
                          <a:solidFill>
                            <a:srgbClr val="000000"/>
                          </a:solidFill>
                          <a:effectLst/>
                          <a:latin typeface="Calibri" panose="020F0502020204030204" pitchFamily="34" charset="0"/>
                        </a:rPr>
                        <a:t>ENOYL-COA HYDRATASE ECHA2 (ENOYL HYDRASE) (UNSATURATED ACYL-COA HYDRATASE) (CROTONASE)</a:t>
                      </a:r>
                    </a:p>
                  </a:txBody>
                  <a:tcPr marL="6991" marR="6991" marT="6991"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11</a:t>
                      </a:r>
                    </a:p>
                  </a:txBody>
                  <a:tcPr marL="6991" marR="6991" marT="6991"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33.9</a:t>
                      </a:r>
                    </a:p>
                  </a:txBody>
                  <a:tcPr marL="6991" marR="6991" marT="6991"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496.7</a:t>
                      </a:r>
                    </a:p>
                  </a:txBody>
                  <a:tcPr marL="6991" marR="6991" marT="6991"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3.83</a:t>
                      </a:r>
                    </a:p>
                  </a:txBody>
                  <a:tcPr marL="6991" marR="6991" marT="6991"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746.3</a:t>
                      </a:r>
                    </a:p>
                  </a:txBody>
                  <a:tcPr marL="6991" marR="6991" marT="6991"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10928.22</a:t>
                      </a:r>
                    </a:p>
                  </a:txBody>
                  <a:tcPr marL="6991" marR="6991" marT="6991"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462.8</a:t>
                      </a:r>
                    </a:p>
                  </a:txBody>
                  <a:tcPr marL="6991" marR="6991" marT="6991"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1.00E-04</a:t>
                      </a:r>
                    </a:p>
                  </a:txBody>
                  <a:tcPr marL="6991" marR="6991" marT="6991"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0.05779</a:t>
                      </a:r>
                    </a:p>
                  </a:txBody>
                  <a:tcPr marL="6991" marR="6991" marT="6991" marB="0" anchor="b">
                    <a:lnL>
                      <a:noFill/>
                    </a:lnL>
                    <a:lnR w="6350" cap="flat" cmpd="sng" algn="ctr">
                      <a:solidFill>
                        <a:srgbClr val="4472C4"/>
                      </a:solidFill>
                      <a:prstDash val="solid"/>
                      <a:round/>
                      <a:headEnd type="none" w="med" len="med"/>
                      <a:tailEnd type="none" w="med" len="med"/>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extLst>
                  <a:ext uri="{0D108BD9-81ED-4DB2-BD59-A6C34878D82A}">
                    <a16:rowId xmlns:a16="http://schemas.microsoft.com/office/drawing/2014/main" val="3459021446"/>
                  </a:ext>
                </a:extLst>
              </a:tr>
              <a:tr h="946612">
                <a:tc>
                  <a:txBody>
                    <a:bodyPr/>
                    <a:lstStyle/>
                    <a:p>
                      <a:pPr algn="l" fontAlgn="b"/>
                      <a:r>
                        <a:rPr lang="en-GB" sz="900" b="0" i="0" u="none" strike="noStrike">
                          <a:solidFill>
                            <a:srgbClr val="000000"/>
                          </a:solidFill>
                          <a:effectLst/>
                          <a:latin typeface="Calibri" panose="020F0502020204030204" pitchFamily="34" charset="0"/>
                        </a:rPr>
                        <a:t>MB3520</a:t>
                      </a:r>
                    </a:p>
                  </a:txBody>
                  <a:tcPr marL="6991" marR="6991" marT="6991" marB="0" anchor="b">
                    <a:lnL w="6350" cap="flat" cmpd="sng" algn="ctr">
                      <a:solidFill>
                        <a:srgbClr val="4472C4"/>
                      </a:solidFill>
                      <a:prstDash val="solid"/>
                      <a:round/>
                      <a:headEnd type="none" w="med" len="med"/>
                      <a:tailEnd type="none" w="med" len="med"/>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solidFill>
                      <a:srgbClr val="FFE699"/>
                    </a:solidFill>
                  </a:tcPr>
                </a:tc>
                <a:tc>
                  <a:txBody>
                    <a:bodyPr/>
                    <a:lstStyle/>
                    <a:p>
                      <a:pPr algn="l" fontAlgn="b"/>
                      <a:r>
                        <a:rPr lang="en-GB" sz="900" b="0" i="0" u="none" strike="noStrike">
                          <a:solidFill>
                            <a:srgbClr val="000000"/>
                          </a:solidFill>
                          <a:effectLst/>
                          <a:latin typeface="Calibri" panose="020F0502020204030204" pitchFamily="34" charset="0"/>
                        </a:rPr>
                        <a:t>otsA</a:t>
                      </a:r>
                    </a:p>
                  </a:txBody>
                  <a:tcPr marL="6991" marR="6991" marT="6991"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solidFill>
                      <a:srgbClr val="FFE699"/>
                    </a:solidFill>
                  </a:tcPr>
                </a:tc>
                <a:tc>
                  <a:txBody>
                    <a:bodyPr/>
                    <a:lstStyle/>
                    <a:p>
                      <a:pPr algn="l" fontAlgn="b"/>
                      <a:r>
                        <a:rPr lang="en-GB" sz="900" b="0" i="0" u="none" strike="noStrike">
                          <a:solidFill>
                            <a:srgbClr val="000000"/>
                          </a:solidFill>
                          <a:effectLst/>
                          <a:latin typeface="Calibri" panose="020F0502020204030204" pitchFamily="34" charset="0"/>
                        </a:rPr>
                        <a:t>alpha, alpha-trehalose-phosphate synthase [udp-forming] otsa (trehalose-6-phosphate synthase) (udp-glucose-glucosephosphate glucosyltransferase) (trehalosephosphate-udp glucosyltransferase) (trehalose-6-phosphate synthetase) (trehalose-phosphate synthase) (trehalose-phosphate synthetase) (transglucosylase) (trehalosephosphate-udp glucosyl transferase)</a:t>
                      </a:r>
                    </a:p>
                  </a:txBody>
                  <a:tcPr marL="6991" marR="6991" marT="6991"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solidFill>
                      <a:srgbClr val="FFE699"/>
                    </a:solidFill>
                  </a:tcPr>
                </a:tc>
                <a:tc>
                  <a:txBody>
                    <a:bodyPr/>
                    <a:lstStyle/>
                    <a:p>
                      <a:pPr algn="r" fontAlgn="b"/>
                      <a:r>
                        <a:rPr lang="en-GB" sz="900" b="0" i="0" u="none" strike="noStrike">
                          <a:solidFill>
                            <a:srgbClr val="000000"/>
                          </a:solidFill>
                          <a:effectLst/>
                          <a:latin typeface="Calibri" panose="020F0502020204030204" pitchFamily="34" charset="0"/>
                        </a:rPr>
                        <a:t>30</a:t>
                      </a:r>
                    </a:p>
                  </a:txBody>
                  <a:tcPr marL="6991" marR="6991" marT="6991"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solidFill>
                      <a:srgbClr val="FFE699"/>
                    </a:solidFill>
                  </a:tcPr>
                </a:tc>
                <a:tc>
                  <a:txBody>
                    <a:bodyPr/>
                    <a:lstStyle/>
                    <a:p>
                      <a:pPr algn="r" fontAlgn="b"/>
                      <a:r>
                        <a:rPr lang="en-GB" sz="900" b="0" i="0" u="none" strike="noStrike">
                          <a:solidFill>
                            <a:srgbClr val="000000"/>
                          </a:solidFill>
                          <a:effectLst/>
                          <a:latin typeface="Calibri" panose="020F0502020204030204" pitchFamily="34" charset="0"/>
                        </a:rPr>
                        <a:t>0</a:t>
                      </a:r>
                    </a:p>
                  </a:txBody>
                  <a:tcPr marL="6991" marR="6991" marT="6991"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solidFill>
                      <a:srgbClr val="FFE699"/>
                    </a:solidFill>
                  </a:tcPr>
                </a:tc>
                <a:tc>
                  <a:txBody>
                    <a:bodyPr/>
                    <a:lstStyle/>
                    <a:p>
                      <a:pPr algn="r" fontAlgn="b"/>
                      <a:r>
                        <a:rPr lang="en-GB" sz="900" b="0" i="0" u="none" strike="noStrike">
                          <a:solidFill>
                            <a:srgbClr val="000000"/>
                          </a:solidFill>
                          <a:effectLst/>
                          <a:latin typeface="Calibri" panose="020F0502020204030204" pitchFamily="34" charset="0"/>
                        </a:rPr>
                        <a:t>34.2</a:t>
                      </a:r>
                    </a:p>
                  </a:txBody>
                  <a:tcPr marL="6991" marR="6991" marT="6991"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solidFill>
                      <a:srgbClr val="FFE699"/>
                    </a:solidFill>
                  </a:tcPr>
                </a:tc>
                <a:tc>
                  <a:txBody>
                    <a:bodyPr/>
                    <a:lstStyle/>
                    <a:p>
                      <a:pPr algn="r" fontAlgn="b"/>
                      <a:r>
                        <a:rPr lang="en-GB" sz="900" b="0" i="0" u="none" strike="noStrike">
                          <a:solidFill>
                            <a:srgbClr val="000000"/>
                          </a:solidFill>
                          <a:effectLst/>
                          <a:latin typeface="Calibri" panose="020F0502020204030204" pitchFamily="34" charset="0"/>
                        </a:rPr>
                        <a:t>5.14</a:t>
                      </a:r>
                    </a:p>
                  </a:txBody>
                  <a:tcPr marL="6991" marR="6991" marT="6991"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solidFill>
                      <a:srgbClr val="FFE699"/>
                    </a:solidFill>
                  </a:tcPr>
                </a:tc>
                <a:tc>
                  <a:txBody>
                    <a:bodyPr/>
                    <a:lstStyle/>
                    <a:p>
                      <a:pPr algn="r" fontAlgn="b"/>
                      <a:r>
                        <a:rPr lang="en-GB" sz="900" b="0" i="0" u="none" strike="noStrike">
                          <a:solidFill>
                            <a:srgbClr val="000000"/>
                          </a:solidFill>
                          <a:effectLst/>
                          <a:latin typeface="Calibri" panose="020F0502020204030204" pitchFamily="34" charset="0"/>
                        </a:rPr>
                        <a:t>0</a:t>
                      </a:r>
                    </a:p>
                  </a:txBody>
                  <a:tcPr marL="6991" marR="6991" marT="6991"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solidFill>
                      <a:srgbClr val="FFE699"/>
                    </a:solidFill>
                  </a:tcPr>
                </a:tc>
                <a:tc>
                  <a:txBody>
                    <a:bodyPr/>
                    <a:lstStyle/>
                    <a:p>
                      <a:pPr algn="r" fontAlgn="b"/>
                      <a:r>
                        <a:rPr lang="en-GB" sz="900" b="0" i="0" u="none" strike="noStrike">
                          <a:solidFill>
                            <a:srgbClr val="000000"/>
                          </a:solidFill>
                          <a:effectLst/>
                          <a:latin typeface="Calibri" panose="020F0502020204030204" pitchFamily="34" charset="0"/>
                        </a:rPr>
                        <a:t>2050.12</a:t>
                      </a:r>
                    </a:p>
                  </a:txBody>
                  <a:tcPr marL="6991" marR="6991" marT="6991"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solidFill>
                      <a:srgbClr val="FFE699"/>
                    </a:solidFill>
                  </a:tcPr>
                </a:tc>
                <a:tc>
                  <a:txBody>
                    <a:bodyPr/>
                    <a:lstStyle/>
                    <a:p>
                      <a:pPr algn="r" fontAlgn="b"/>
                      <a:r>
                        <a:rPr lang="en-GB" sz="900" b="0" i="0" u="none" strike="noStrike">
                          <a:solidFill>
                            <a:srgbClr val="000000"/>
                          </a:solidFill>
                          <a:effectLst/>
                          <a:latin typeface="Calibri" panose="020F0502020204030204" pitchFamily="34" charset="0"/>
                        </a:rPr>
                        <a:t>34.2</a:t>
                      </a:r>
                    </a:p>
                  </a:txBody>
                  <a:tcPr marL="6991" marR="6991" marT="6991"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solidFill>
                      <a:srgbClr val="FFE699"/>
                    </a:solidFill>
                  </a:tcPr>
                </a:tc>
                <a:tc>
                  <a:txBody>
                    <a:bodyPr/>
                    <a:lstStyle/>
                    <a:p>
                      <a:pPr algn="r" fontAlgn="b"/>
                      <a:r>
                        <a:rPr lang="en-GB" sz="900" b="0" i="0" u="none" strike="noStrike">
                          <a:solidFill>
                            <a:srgbClr val="000000"/>
                          </a:solidFill>
                          <a:effectLst/>
                          <a:latin typeface="Calibri" panose="020F0502020204030204" pitchFamily="34" charset="0"/>
                        </a:rPr>
                        <a:t>1.00E-04</a:t>
                      </a:r>
                    </a:p>
                  </a:txBody>
                  <a:tcPr marL="6991" marR="6991" marT="6991"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solidFill>
                      <a:srgbClr val="FFE699"/>
                    </a:solidFill>
                  </a:tcPr>
                </a:tc>
                <a:tc>
                  <a:txBody>
                    <a:bodyPr/>
                    <a:lstStyle/>
                    <a:p>
                      <a:pPr algn="r" fontAlgn="b"/>
                      <a:r>
                        <a:rPr lang="en-GB" sz="900" b="0" i="0" u="none" strike="noStrike">
                          <a:solidFill>
                            <a:srgbClr val="000000"/>
                          </a:solidFill>
                          <a:effectLst/>
                          <a:latin typeface="Calibri" panose="020F0502020204030204" pitchFamily="34" charset="0"/>
                        </a:rPr>
                        <a:t>0.05779</a:t>
                      </a:r>
                    </a:p>
                  </a:txBody>
                  <a:tcPr marL="6991" marR="6991" marT="6991" marB="0" anchor="b">
                    <a:lnL>
                      <a:noFill/>
                    </a:lnL>
                    <a:lnR w="6350" cap="flat" cmpd="sng" algn="ctr">
                      <a:solidFill>
                        <a:srgbClr val="4472C4"/>
                      </a:solidFill>
                      <a:prstDash val="solid"/>
                      <a:round/>
                      <a:headEnd type="none" w="med" len="med"/>
                      <a:tailEnd type="none" w="med" len="med"/>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solidFill>
                      <a:srgbClr val="FFE699"/>
                    </a:solidFill>
                  </a:tcPr>
                </a:tc>
                <a:extLst>
                  <a:ext uri="{0D108BD9-81ED-4DB2-BD59-A6C34878D82A}">
                    <a16:rowId xmlns:a16="http://schemas.microsoft.com/office/drawing/2014/main" val="4231997603"/>
                  </a:ext>
                </a:extLst>
              </a:tr>
              <a:tr h="275454">
                <a:tc>
                  <a:txBody>
                    <a:bodyPr/>
                    <a:lstStyle/>
                    <a:p>
                      <a:pPr algn="l" fontAlgn="b"/>
                      <a:r>
                        <a:rPr lang="en-GB" sz="900" b="0" i="0" u="none" strike="noStrike">
                          <a:solidFill>
                            <a:srgbClr val="000000"/>
                          </a:solidFill>
                          <a:effectLst/>
                          <a:latin typeface="Calibri" panose="020F0502020204030204" pitchFamily="34" charset="0"/>
                        </a:rPr>
                        <a:t>MB2189c</a:t>
                      </a:r>
                    </a:p>
                  </a:txBody>
                  <a:tcPr marL="6991" marR="6991" marT="6991" marB="0" anchor="b">
                    <a:lnL w="6350" cap="flat" cmpd="sng" algn="ctr">
                      <a:solidFill>
                        <a:srgbClr val="4472C4"/>
                      </a:solidFill>
                      <a:prstDash val="solid"/>
                      <a:round/>
                      <a:headEnd type="none" w="med" len="med"/>
                      <a:tailEnd type="none" w="med" len="med"/>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l" fontAlgn="b"/>
                      <a:r>
                        <a:rPr lang="en-GB" sz="900" b="0" i="0" u="none" strike="noStrike">
                          <a:solidFill>
                            <a:srgbClr val="000000"/>
                          </a:solidFill>
                          <a:effectLst/>
                          <a:latin typeface="Calibri" panose="020F0502020204030204" pitchFamily="34" charset="0"/>
                        </a:rPr>
                        <a:t>rsmH</a:t>
                      </a:r>
                    </a:p>
                  </a:txBody>
                  <a:tcPr marL="6991" marR="6991" marT="6991"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l" fontAlgn="b"/>
                      <a:r>
                        <a:rPr lang="en-GB" sz="900" b="0" i="0" u="none" strike="noStrike">
                          <a:solidFill>
                            <a:srgbClr val="000000"/>
                          </a:solidFill>
                          <a:effectLst/>
                          <a:latin typeface="Calibri" panose="020F0502020204030204" pitchFamily="34" charset="0"/>
                        </a:rPr>
                        <a:t>16S rRNA (cytosine(1402)-N(4))-methyltransferase (EC 2.1.1.199)</a:t>
                      </a:r>
                    </a:p>
                  </a:txBody>
                  <a:tcPr marL="6991" marR="6991" marT="6991"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23</a:t>
                      </a:r>
                    </a:p>
                  </a:txBody>
                  <a:tcPr marL="6991" marR="6991" marT="6991"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6991" marR="6991" marT="6991"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38</a:t>
                      </a:r>
                    </a:p>
                  </a:txBody>
                  <a:tcPr marL="6991" marR="6991" marT="6991"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5.28</a:t>
                      </a:r>
                    </a:p>
                  </a:txBody>
                  <a:tcPr marL="6991" marR="6991" marT="6991"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6991" marR="6991" marT="6991"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1746.46</a:t>
                      </a:r>
                    </a:p>
                  </a:txBody>
                  <a:tcPr marL="6991" marR="6991" marT="6991"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38</a:t>
                      </a:r>
                    </a:p>
                  </a:txBody>
                  <a:tcPr marL="6991" marR="6991" marT="6991"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2.00E-04</a:t>
                      </a:r>
                    </a:p>
                  </a:txBody>
                  <a:tcPr marL="6991" marR="6991" marT="6991"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0.0809</a:t>
                      </a:r>
                    </a:p>
                  </a:txBody>
                  <a:tcPr marL="6991" marR="6991" marT="6991" marB="0" anchor="b">
                    <a:lnL>
                      <a:noFill/>
                    </a:lnL>
                    <a:lnR w="6350" cap="flat" cmpd="sng" algn="ctr">
                      <a:solidFill>
                        <a:srgbClr val="4472C4"/>
                      </a:solidFill>
                      <a:prstDash val="solid"/>
                      <a:round/>
                      <a:headEnd type="none" w="med" len="med"/>
                      <a:tailEnd type="none" w="med" len="med"/>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extLst>
                  <a:ext uri="{0D108BD9-81ED-4DB2-BD59-A6C34878D82A}">
                    <a16:rowId xmlns:a16="http://schemas.microsoft.com/office/drawing/2014/main" val="4136608668"/>
                  </a:ext>
                </a:extLst>
              </a:tr>
              <a:tr h="149146">
                <a:tc>
                  <a:txBody>
                    <a:bodyPr/>
                    <a:lstStyle/>
                    <a:p>
                      <a:pPr algn="l" fontAlgn="b"/>
                      <a:r>
                        <a:rPr lang="en-GB" sz="900" b="0" i="0" u="none" strike="noStrike">
                          <a:solidFill>
                            <a:srgbClr val="000000"/>
                          </a:solidFill>
                          <a:effectLst/>
                          <a:latin typeface="Calibri" panose="020F0502020204030204" pitchFamily="34" charset="0"/>
                        </a:rPr>
                        <a:t>MB0983</a:t>
                      </a:r>
                    </a:p>
                  </a:txBody>
                  <a:tcPr marL="6991" marR="6991" marT="6991" marB="0" anchor="b">
                    <a:lnL w="6350" cap="flat" cmpd="sng" algn="ctr">
                      <a:solidFill>
                        <a:srgbClr val="4472C4"/>
                      </a:solidFill>
                      <a:prstDash val="solid"/>
                      <a:round/>
                      <a:headEnd type="none" w="med" len="med"/>
                      <a:tailEnd type="none" w="med" len="med"/>
                    </a:lnL>
                    <a:lnR>
                      <a:noFill/>
                    </a:lnR>
                    <a:lnT w="6350" cap="flat" cmpd="sng" algn="ctr">
                      <a:solidFill>
                        <a:srgbClr val="4472C4"/>
                      </a:solidFill>
                      <a:prstDash val="solid"/>
                      <a:round/>
                      <a:headEnd type="none" w="med" len="med"/>
                      <a:tailEnd type="none" w="med" len="med"/>
                    </a:lnT>
                    <a:lnB>
                      <a:noFill/>
                    </a:lnB>
                  </a:tcPr>
                </a:tc>
                <a:tc>
                  <a:txBody>
                    <a:bodyPr/>
                    <a:lstStyle/>
                    <a:p>
                      <a:pPr algn="l" fontAlgn="b"/>
                      <a:r>
                        <a:rPr lang="en-GB" sz="900" b="0" i="0" u="none" strike="noStrike">
                          <a:solidFill>
                            <a:srgbClr val="000000"/>
                          </a:solidFill>
                          <a:effectLst/>
                          <a:latin typeface="Calibri" panose="020F0502020204030204" pitchFamily="34" charset="0"/>
                        </a:rPr>
                        <a:t>NA</a:t>
                      </a:r>
                    </a:p>
                  </a:txBody>
                  <a:tcPr marL="6991" marR="6991" marT="6991" marB="0" anchor="b">
                    <a:lnL>
                      <a:noFill/>
                    </a:lnL>
                    <a:lnR>
                      <a:noFill/>
                    </a:lnR>
                    <a:lnT w="6350" cap="flat" cmpd="sng" algn="ctr">
                      <a:solidFill>
                        <a:srgbClr val="4472C4"/>
                      </a:solidFill>
                      <a:prstDash val="solid"/>
                      <a:round/>
                      <a:headEnd type="none" w="med" len="med"/>
                      <a:tailEnd type="none" w="med" len="med"/>
                    </a:lnT>
                    <a:lnB>
                      <a:noFill/>
                    </a:lnB>
                  </a:tcPr>
                </a:tc>
                <a:tc>
                  <a:txBody>
                    <a:bodyPr/>
                    <a:lstStyle/>
                    <a:p>
                      <a:pPr algn="l" fontAlgn="b"/>
                      <a:r>
                        <a:rPr lang="en-GB" sz="900" b="0" i="0" u="none" strike="noStrike">
                          <a:solidFill>
                            <a:srgbClr val="000000"/>
                          </a:solidFill>
                          <a:effectLst/>
                          <a:latin typeface="Calibri" panose="020F0502020204030204" pitchFamily="34" charset="0"/>
                        </a:rPr>
                        <a:t>POSSIBLE MAGNESIUM CHELATASE</a:t>
                      </a:r>
                    </a:p>
                  </a:txBody>
                  <a:tcPr marL="6991" marR="6991" marT="6991" marB="0" anchor="b">
                    <a:lnL>
                      <a:noFill/>
                    </a:lnL>
                    <a:lnR>
                      <a:noFill/>
                    </a:lnR>
                    <a:lnT w="6350" cap="flat" cmpd="sng" algn="ctr">
                      <a:solidFill>
                        <a:srgbClr val="4472C4"/>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15</a:t>
                      </a:r>
                    </a:p>
                  </a:txBody>
                  <a:tcPr marL="6991" marR="6991" marT="6991" marB="0" anchor="b">
                    <a:lnL>
                      <a:noFill/>
                    </a:lnL>
                    <a:lnR>
                      <a:noFill/>
                    </a:lnR>
                    <a:lnT w="6350" cap="flat" cmpd="sng" algn="ctr">
                      <a:solidFill>
                        <a:srgbClr val="4472C4"/>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6.6</a:t>
                      </a:r>
                    </a:p>
                  </a:txBody>
                  <a:tcPr marL="6991" marR="6991" marT="6991" marB="0" anchor="b">
                    <a:lnL>
                      <a:noFill/>
                    </a:lnL>
                    <a:lnR>
                      <a:noFill/>
                    </a:lnR>
                    <a:lnT w="6350" cap="flat" cmpd="sng" algn="ctr">
                      <a:solidFill>
                        <a:srgbClr val="4472C4"/>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349.6</a:t>
                      </a:r>
                    </a:p>
                  </a:txBody>
                  <a:tcPr marL="6991" marR="6991" marT="6991" marB="0" anchor="b">
                    <a:lnL>
                      <a:noFill/>
                    </a:lnL>
                    <a:lnR>
                      <a:noFill/>
                    </a:lnR>
                    <a:lnT w="6350" cap="flat" cmpd="sng" algn="ctr">
                      <a:solidFill>
                        <a:srgbClr val="4472C4"/>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5.53</a:t>
                      </a:r>
                    </a:p>
                  </a:txBody>
                  <a:tcPr marL="6991" marR="6991" marT="6991" marB="0" anchor="b">
                    <a:lnL>
                      <a:noFill/>
                    </a:lnL>
                    <a:lnR>
                      <a:noFill/>
                    </a:lnR>
                    <a:lnT w="6350" cap="flat" cmpd="sng" algn="ctr">
                      <a:solidFill>
                        <a:srgbClr val="4472C4"/>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198</a:t>
                      </a:r>
                    </a:p>
                  </a:txBody>
                  <a:tcPr marL="6991" marR="6991" marT="6991" marB="0" anchor="b">
                    <a:lnL>
                      <a:noFill/>
                    </a:lnL>
                    <a:lnR>
                      <a:noFill/>
                    </a:lnR>
                    <a:lnT w="6350" cap="flat" cmpd="sng" algn="ctr">
                      <a:solidFill>
                        <a:srgbClr val="4472C4"/>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10489.13</a:t>
                      </a:r>
                    </a:p>
                  </a:txBody>
                  <a:tcPr marL="6991" marR="6991" marT="6991" marB="0" anchor="b">
                    <a:lnL>
                      <a:noFill/>
                    </a:lnL>
                    <a:lnR>
                      <a:noFill/>
                    </a:lnR>
                    <a:lnT w="6350" cap="flat" cmpd="sng" algn="ctr">
                      <a:solidFill>
                        <a:srgbClr val="4472C4"/>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343</a:t>
                      </a:r>
                    </a:p>
                  </a:txBody>
                  <a:tcPr marL="6991" marR="6991" marT="6991" marB="0" anchor="b">
                    <a:lnL>
                      <a:noFill/>
                    </a:lnL>
                    <a:lnR>
                      <a:noFill/>
                    </a:lnR>
                    <a:lnT w="6350" cap="flat" cmpd="sng" algn="ctr">
                      <a:solidFill>
                        <a:srgbClr val="4472C4"/>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4.00E-04</a:t>
                      </a:r>
                    </a:p>
                  </a:txBody>
                  <a:tcPr marL="6991" marR="6991" marT="6991" marB="0" anchor="b">
                    <a:lnL>
                      <a:noFill/>
                    </a:lnL>
                    <a:lnR>
                      <a:noFill/>
                    </a:lnR>
                    <a:lnT w="6350" cap="flat" cmpd="sng" algn="ctr">
                      <a:solidFill>
                        <a:srgbClr val="4472C4"/>
                      </a:solidFill>
                      <a:prstDash val="solid"/>
                      <a:round/>
                      <a:headEnd type="none" w="med" len="med"/>
                      <a:tailEnd type="none" w="med" len="med"/>
                    </a:lnT>
                    <a:lnB>
                      <a:noFill/>
                    </a:lnB>
                  </a:tcPr>
                </a:tc>
                <a:tc>
                  <a:txBody>
                    <a:bodyPr/>
                    <a:lstStyle/>
                    <a:p>
                      <a:pPr algn="r" fontAlgn="b"/>
                      <a:r>
                        <a:rPr lang="en-GB" sz="900" b="0" i="0" u="none" strike="noStrike" dirty="0">
                          <a:solidFill>
                            <a:srgbClr val="000000"/>
                          </a:solidFill>
                          <a:effectLst/>
                          <a:latin typeface="Calibri" panose="020F0502020204030204" pitchFamily="34" charset="0"/>
                        </a:rPr>
                        <a:t>0.10113</a:t>
                      </a:r>
                    </a:p>
                  </a:txBody>
                  <a:tcPr marL="6991" marR="6991" marT="6991" marB="0" anchor="b">
                    <a:lnL>
                      <a:noFill/>
                    </a:lnL>
                    <a:lnR w="6350" cap="flat" cmpd="sng" algn="ctr">
                      <a:solidFill>
                        <a:srgbClr val="4472C4"/>
                      </a:solidFill>
                      <a:prstDash val="solid"/>
                      <a:round/>
                      <a:headEnd type="none" w="med" len="med"/>
                      <a:tailEnd type="none" w="med" len="med"/>
                    </a:lnR>
                    <a:lnT w="6350" cap="flat" cmpd="sng" algn="ctr">
                      <a:solidFill>
                        <a:srgbClr val="4472C4"/>
                      </a:solidFill>
                      <a:prstDash val="solid"/>
                      <a:round/>
                      <a:headEnd type="none" w="med" len="med"/>
                      <a:tailEnd type="none" w="med" len="med"/>
                    </a:lnT>
                    <a:lnB>
                      <a:noFill/>
                    </a:lnB>
                  </a:tcPr>
                </a:tc>
                <a:extLst>
                  <a:ext uri="{0D108BD9-81ED-4DB2-BD59-A6C34878D82A}">
                    <a16:rowId xmlns:a16="http://schemas.microsoft.com/office/drawing/2014/main" val="432656004"/>
                  </a:ext>
                </a:extLst>
              </a:tr>
            </a:tbl>
          </a:graphicData>
        </a:graphic>
      </p:graphicFrame>
      <p:sp>
        <p:nvSpPr>
          <p:cNvPr id="5" name="TextBox 4">
            <a:extLst>
              <a:ext uri="{FF2B5EF4-FFF2-40B4-BE49-F238E27FC236}">
                <a16:creationId xmlns:a16="http://schemas.microsoft.com/office/drawing/2014/main" id="{AF5D0379-FD56-0A47-A3C4-757D082695E9}"/>
              </a:ext>
            </a:extLst>
          </p:cNvPr>
          <p:cNvSpPr txBox="1"/>
          <p:nvPr/>
        </p:nvSpPr>
        <p:spPr>
          <a:xfrm>
            <a:off x="169002" y="2311604"/>
            <a:ext cx="1816552" cy="584775"/>
          </a:xfrm>
          <a:prstGeom prst="rect">
            <a:avLst/>
          </a:prstGeom>
          <a:noFill/>
        </p:spPr>
        <p:txBody>
          <a:bodyPr wrap="square" rtlCol="0">
            <a:spAutoFit/>
          </a:bodyPr>
          <a:lstStyle/>
          <a:p>
            <a:r>
              <a:rPr lang="en-US" sz="1600" dirty="0"/>
              <a:t>Blue </a:t>
            </a:r>
            <a:r>
              <a:rPr lang="en-US" sz="1600" dirty="0" err="1"/>
              <a:t>signif</a:t>
            </a:r>
            <a:r>
              <a:rPr lang="en-US" sz="1600" dirty="0"/>
              <a:t> in both whole results runs</a:t>
            </a:r>
          </a:p>
        </p:txBody>
      </p:sp>
      <p:sp>
        <p:nvSpPr>
          <p:cNvPr id="6" name="TextBox 5">
            <a:extLst>
              <a:ext uri="{FF2B5EF4-FFF2-40B4-BE49-F238E27FC236}">
                <a16:creationId xmlns:a16="http://schemas.microsoft.com/office/drawing/2014/main" id="{5C1C567A-22FE-BC49-BD28-7501E118FC4C}"/>
              </a:ext>
            </a:extLst>
          </p:cNvPr>
          <p:cNvSpPr txBox="1"/>
          <p:nvPr/>
        </p:nvSpPr>
        <p:spPr>
          <a:xfrm>
            <a:off x="169002" y="2908396"/>
            <a:ext cx="1338681" cy="584775"/>
          </a:xfrm>
          <a:prstGeom prst="rect">
            <a:avLst/>
          </a:prstGeom>
          <a:noFill/>
        </p:spPr>
        <p:txBody>
          <a:bodyPr wrap="square" rtlCol="0">
            <a:spAutoFit/>
          </a:bodyPr>
          <a:lstStyle/>
          <a:p>
            <a:r>
              <a:rPr lang="en-US" sz="1600" dirty="0"/>
              <a:t>Yellow &lt;0.10 in results2</a:t>
            </a:r>
          </a:p>
        </p:txBody>
      </p:sp>
      <p:sp>
        <p:nvSpPr>
          <p:cNvPr id="7" name="TextBox 6">
            <a:extLst>
              <a:ext uri="{FF2B5EF4-FFF2-40B4-BE49-F238E27FC236}">
                <a16:creationId xmlns:a16="http://schemas.microsoft.com/office/drawing/2014/main" id="{39CBB019-AA42-6C49-9E23-74A9CAC517B8}"/>
              </a:ext>
            </a:extLst>
          </p:cNvPr>
          <p:cNvSpPr txBox="1"/>
          <p:nvPr/>
        </p:nvSpPr>
        <p:spPr>
          <a:xfrm>
            <a:off x="522515" y="6021977"/>
            <a:ext cx="10411097" cy="646331"/>
          </a:xfrm>
          <a:prstGeom prst="rect">
            <a:avLst/>
          </a:prstGeom>
          <a:noFill/>
        </p:spPr>
        <p:txBody>
          <a:bodyPr wrap="square" rtlCol="0">
            <a:spAutoFit/>
          </a:bodyPr>
          <a:lstStyle/>
          <a:p>
            <a:r>
              <a:rPr lang="en-US" dirty="0"/>
              <a:t>Negative condition gained a lot more TA sites by including experiment 2. Without those sites getting more genes that look over-represented in positive condition. (see slides 2 and 5)</a:t>
            </a:r>
          </a:p>
        </p:txBody>
      </p:sp>
      <p:sp>
        <p:nvSpPr>
          <p:cNvPr id="8" name="TextBox 7">
            <a:extLst>
              <a:ext uri="{FF2B5EF4-FFF2-40B4-BE49-F238E27FC236}">
                <a16:creationId xmlns:a16="http://schemas.microsoft.com/office/drawing/2014/main" id="{24B02F60-4DA5-624B-A476-5574ED6091F5}"/>
              </a:ext>
            </a:extLst>
          </p:cNvPr>
          <p:cNvSpPr txBox="1"/>
          <p:nvPr/>
        </p:nvSpPr>
        <p:spPr>
          <a:xfrm>
            <a:off x="341906" y="3884892"/>
            <a:ext cx="1765190" cy="1600438"/>
          </a:xfrm>
          <a:prstGeom prst="rect">
            <a:avLst/>
          </a:prstGeom>
          <a:noFill/>
        </p:spPr>
        <p:txBody>
          <a:bodyPr wrap="square" rtlCol="0">
            <a:spAutoFit/>
          </a:bodyPr>
          <a:lstStyle/>
          <a:p>
            <a:r>
              <a:rPr lang="en-US" sz="1400" dirty="0"/>
              <a:t>Uses new ‘site-restricted’ resampling method that does not require removing non-permissive sites. Supposed to be more sensitive…</a:t>
            </a:r>
          </a:p>
        </p:txBody>
      </p:sp>
    </p:spTree>
    <p:extLst>
      <p:ext uri="{BB962C8B-B14F-4D97-AF65-F5344CB8AC3E}">
        <p14:creationId xmlns:p14="http://schemas.microsoft.com/office/powerpoint/2010/main" val="16429708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512688-6517-6841-93AD-69B2F4963643}"/>
              </a:ext>
            </a:extLst>
          </p:cNvPr>
          <p:cNvSpPr>
            <a:spLocks noGrp="1"/>
          </p:cNvSpPr>
          <p:nvPr>
            <p:ph type="title"/>
          </p:nvPr>
        </p:nvSpPr>
        <p:spPr>
          <a:xfrm>
            <a:off x="838200" y="107950"/>
            <a:ext cx="10515600" cy="1325563"/>
          </a:xfrm>
        </p:spPr>
        <p:txBody>
          <a:bodyPr>
            <a:normAutofit/>
          </a:bodyPr>
          <a:lstStyle/>
          <a:p>
            <a:pPr algn="ctr"/>
            <a:r>
              <a:rPr lang="en-US" sz="3200" dirty="0"/>
              <a:t>Adjust parameters of resampling method to be less sensitive to outliers and low insertion counts</a:t>
            </a:r>
          </a:p>
        </p:txBody>
      </p:sp>
      <p:graphicFrame>
        <p:nvGraphicFramePr>
          <p:cNvPr id="5" name="Table 4">
            <a:extLst>
              <a:ext uri="{FF2B5EF4-FFF2-40B4-BE49-F238E27FC236}">
                <a16:creationId xmlns:a16="http://schemas.microsoft.com/office/drawing/2014/main" id="{3E0BB682-C76A-7F49-B65E-9FEE38DD0B9A}"/>
              </a:ext>
            </a:extLst>
          </p:cNvPr>
          <p:cNvGraphicFramePr>
            <a:graphicFrameLocks noGrp="1"/>
          </p:cNvGraphicFramePr>
          <p:nvPr>
            <p:extLst>
              <p:ext uri="{D42A27DB-BD31-4B8C-83A1-F6EECF244321}">
                <p14:modId xmlns:p14="http://schemas.microsoft.com/office/powerpoint/2010/main" val="217983391"/>
              </p:ext>
            </p:extLst>
          </p:nvPr>
        </p:nvGraphicFramePr>
        <p:xfrm>
          <a:off x="185737" y="1299320"/>
          <a:ext cx="11818143" cy="5558680"/>
        </p:xfrm>
        <a:graphic>
          <a:graphicData uri="http://schemas.openxmlformats.org/drawingml/2006/table">
            <a:tbl>
              <a:tblPr/>
              <a:tblGrid>
                <a:gridCol w="942886">
                  <a:extLst>
                    <a:ext uri="{9D8B030D-6E8A-4147-A177-3AD203B41FA5}">
                      <a16:colId xmlns:a16="http://schemas.microsoft.com/office/drawing/2014/main" val="1503657521"/>
                    </a:ext>
                  </a:extLst>
                </a:gridCol>
                <a:gridCol w="940504">
                  <a:extLst>
                    <a:ext uri="{9D8B030D-6E8A-4147-A177-3AD203B41FA5}">
                      <a16:colId xmlns:a16="http://schemas.microsoft.com/office/drawing/2014/main" val="2419606381"/>
                    </a:ext>
                  </a:extLst>
                </a:gridCol>
                <a:gridCol w="940504">
                  <a:extLst>
                    <a:ext uri="{9D8B030D-6E8A-4147-A177-3AD203B41FA5}">
                      <a16:colId xmlns:a16="http://schemas.microsoft.com/office/drawing/2014/main" val="1672463093"/>
                    </a:ext>
                  </a:extLst>
                </a:gridCol>
                <a:gridCol w="940504">
                  <a:extLst>
                    <a:ext uri="{9D8B030D-6E8A-4147-A177-3AD203B41FA5}">
                      <a16:colId xmlns:a16="http://schemas.microsoft.com/office/drawing/2014/main" val="286492602"/>
                    </a:ext>
                  </a:extLst>
                </a:gridCol>
                <a:gridCol w="1026987">
                  <a:extLst>
                    <a:ext uri="{9D8B030D-6E8A-4147-A177-3AD203B41FA5}">
                      <a16:colId xmlns:a16="http://schemas.microsoft.com/office/drawing/2014/main" val="1491376525"/>
                    </a:ext>
                  </a:extLst>
                </a:gridCol>
                <a:gridCol w="1037798">
                  <a:extLst>
                    <a:ext uri="{9D8B030D-6E8A-4147-A177-3AD203B41FA5}">
                      <a16:colId xmlns:a16="http://schemas.microsoft.com/office/drawing/2014/main" val="440622318"/>
                    </a:ext>
                  </a:extLst>
                </a:gridCol>
                <a:gridCol w="940504">
                  <a:extLst>
                    <a:ext uri="{9D8B030D-6E8A-4147-A177-3AD203B41FA5}">
                      <a16:colId xmlns:a16="http://schemas.microsoft.com/office/drawing/2014/main" val="3336480931"/>
                    </a:ext>
                  </a:extLst>
                </a:gridCol>
                <a:gridCol w="940504">
                  <a:extLst>
                    <a:ext uri="{9D8B030D-6E8A-4147-A177-3AD203B41FA5}">
                      <a16:colId xmlns:a16="http://schemas.microsoft.com/office/drawing/2014/main" val="3809011220"/>
                    </a:ext>
                  </a:extLst>
                </a:gridCol>
                <a:gridCol w="940504">
                  <a:extLst>
                    <a:ext uri="{9D8B030D-6E8A-4147-A177-3AD203B41FA5}">
                      <a16:colId xmlns:a16="http://schemas.microsoft.com/office/drawing/2014/main" val="2390944187"/>
                    </a:ext>
                  </a:extLst>
                </a:gridCol>
                <a:gridCol w="1156714">
                  <a:extLst>
                    <a:ext uri="{9D8B030D-6E8A-4147-A177-3AD203B41FA5}">
                      <a16:colId xmlns:a16="http://schemas.microsoft.com/office/drawing/2014/main" val="601760893"/>
                    </a:ext>
                  </a:extLst>
                </a:gridCol>
                <a:gridCol w="940504">
                  <a:extLst>
                    <a:ext uri="{9D8B030D-6E8A-4147-A177-3AD203B41FA5}">
                      <a16:colId xmlns:a16="http://schemas.microsoft.com/office/drawing/2014/main" val="629982806"/>
                    </a:ext>
                  </a:extLst>
                </a:gridCol>
                <a:gridCol w="1070230">
                  <a:extLst>
                    <a:ext uri="{9D8B030D-6E8A-4147-A177-3AD203B41FA5}">
                      <a16:colId xmlns:a16="http://schemas.microsoft.com/office/drawing/2014/main" val="2981278254"/>
                    </a:ext>
                  </a:extLst>
                </a:gridCol>
              </a:tblGrid>
              <a:tr h="135533">
                <a:tc>
                  <a:txBody>
                    <a:bodyPr/>
                    <a:lstStyle/>
                    <a:p>
                      <a:pPr algn="l" fontAlgn="b"/>
                      <a:r>
                        <a:rPr lang="en-GB" sz="1000" b="1" i="0" u="none" strike="noStrike">
                          <a:solidFill>
                            <a:srgbClr val="FFFFFF"/>
                          </a:solidFill>
                          <a:effectLst/>
                          <a:latin typeface="Calibri" panose="020F0502020204030204" pitchFamily="34" charset="0"/>
                        </a:rPr>
                        <a:t>ORF</a:t>
                      </a:r>
                    </a:p>
                  </a:txBody>
                  <a:tcPr marL="4961" marR="4961" marT="4961" marB="0" anchor="b">
                    <a:lnL w="6350" cap="flat" cmpd="sng" algn="ctr">
                      <a:solidFill>
                        <a:srgbClr val="4472C4"/>
                      </a:solidFill>
                      <a:prstDash val="solid"/>
                      <a:round/>
                      <a:headEnd type="none" w="med" len="med"/>
                      <a:tailEnd type="none" w="med" len="med"/>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solidFill>
                      <a:srgbClr val="4472C4"/>
                    </a:solidFill>
                  </a:tcPr>
                </a:tc>
                <a:tc>
                  <a:txBody>
                    <a:bodyPr/>
                    <a:lstStyle/>
                    <a:p>
                      <a:pPr algn="l" fontAlgn="b"/>
                      <a:r>
                        <a:rPr lang="en-GB" sz="1000" b="1" i="0" u="none" strike="noStrike">
                          <a:solidFill>
                            <a:srgbClr val="FFFFFF"/>
                          </a:solidFill>
                          <a:effectLst/>
                          <a:latin typeface="Calibri" panose="020F0502020204030204" pitchFamily="34" charset="0"/>
                        </a:rPr>
                        <a:t>name</a:t>
                      </a:r>
                    </a:p>
                  </a:txBody>
                  <a:tcPr marL="4961" marR="4961" marT="4961"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solidFill>
                      <a:srgbClr val="4472C4"/>
                    </a:solidFill>
                  </a:tcPr>
                </a:tc>
                <a:tc>
                  <a:txBody>
                    <a:bodyPr/>
                    <a:lstStyle/>
                    <a:p>
                      <a:pPr algn="l" fontAlgn="b"/>
                      <a:r>
                        <a:rPr lang="en-GB" sz="1000" b="1" i="0" u="none" strike="noStrike">
                          <a:solidFill>
                            <a:srgbClr val="FFFFFF"/>
                          </a:solidFill>
                          <a:effectLst/>
                          <a:latin typeface="Calibri" panose="020F0502020204030204" pitchFamily="34" charset="0"/>
                        </a:rPr>
                        <a:t>desc</a:t>
                      </a:r>
                    </a:p>
                  </a:txBody>
                  <a:tcPr marL="4961" marR="4961" marT="4961"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solidFill>
                      <a:srgbClr val="4472C4"/>
                    </a:solidFill>
                  </a:tcPr>
                </a:tc>
                <a:tc>
                  <a:txBody>
                    <a:bodyPr/>
                    <a:lstStyle/>
                    <a:p>
                      <a:pPr algn="l" fontAlgn="b"/>
                      <a:r>
                        <a:rPr lang="en-GB" sz="1000" b="1" i="0" u="none" strike="noStrike">
                          <a:solidFill>
                            <a:srgbClr val="FFFFFF"/>
                          </a:solidFill>
                          <a:effectLst/>
                          <a:latin typeface="Calibri" panose="020F0502020204030204" pitchFamily="34" charset="0"/>
                        </a:rPr>
                        <a:t>sites</a:t>
                      </a:r>
                    </a:p>
                  </a:txBody>
                  <a:tcPr marL="4961" marR="4961" marT="4961"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solidFill>
                      <a:srgbClr val="4472C4"/>
                    </a:solidFill>
                  </a:tcPr>
                </a:tc>
                <a:tc>
                  <a:txBody>
                    <a:bodyPr/>
                    <a:lstStyle/>
                    <a:p>
                      <a:pPr algn="l" fontAlgn="b"/>
                      <a:r>
                        <a:rPr lang="en-GB" sz="1000" b="1" i="0" u="none" strike="noStrike">
                          <a:solidFill>
                            <a:srgbClr val="FFFFFF"/>
                          </a:solidFill>
                          <a:effectLst/>
                          <a:latin typeface="Calibri" panose="020F0502020204030204" pitchFamily="34" charset="0"/>
                        </a:rPr>
                        <a:t>mean_ctrl</a:t>
                      </a:r>
                    </a:p>
                  </a:txBody>
                  <a:tcPr marL="4961" marR="4961" marT="4961"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solidFill>
                      <a:srgbClr val="4472C4"/>
                    </a:solidFill>
                  </a:tcPr>
                </a:tc>
                <a:tc>
                  <a:txBody>
                    <a:bodyPr/>
                    <a:lstStyle/>
                    <a:p>
                      <a:pPr algn="l" fontAlgn="b"/>
                      <a:r>
                        <a:rPr lang="en-GB" sz="1000" b="1" i="0" u="none" strike="noStrike">
                          <a:solidFill>
                            <a:srgbClr val="FFFFFF"/>
                          </a:solidFill>
                          <a:effectLst/>
                          <a:latin typeface="Calibri" panose="020F0502020204030204" pitchFamily="34" charset="0"/>
                        </a:rPr>
                        <a:t>mean_exp</a:t>
                      </a:r>
                    </a:p>
                  </a:txBody>
                  <a:tcPr marL="4961" marR="4961" marT="4961"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solidFill>
                      <a:srgbClr val="4472C4"/>
                    </a:solidFill>
                  </a:tcPr>
                </a:tc>
                <a:tc>
                  <a:txBody>
                    <a:bodyPr/>
                    <a:lstStyle/>
                    <a:p>
                      <a:pPr algn="l" fontAlgn="b"/>
                      <a:r>
                        <a:rPr lang="en-GB" sz="1000" b="1" i="0" u="none" strike="noStrike">
                          <a:solidFill>
                            <a:srgbClr val="FFFFFF"/>
                          </a:solidFill>
                          <a:effectLst/>
                          <a:latin typeface="Calibri" panose="020F0502020204030204" pitchFamily="34" charset="0"/>
                        </a:rPr>
                        <a:t>log2FC</a:t>
                      </a:r>
                    </a:p>
                  </a:txBody>
                  <a:tcPr marL="4961" marR="4961" marT="4961"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solidFill>
                      <a:srgbClr val="4472C4"/>
                    </a:solidFill>
                  </a:tcPr>
                </a:tc>
                <a:tc>
                  <a:txBody>
                    <a:bodyPr/>
                    <a:lstStyle/>
                    <a:p>
                      <a:pPr algn="l" fontAlgn="b"/>
                      <a:r>
                        <a:rPr lang="en-GB" sz="1000" b="1" i="0" u="none" strike="noStrike">
                          <a:solidFill>
                            <a:srgbClr val="FFFFFF"/>
                          </a:solidFill>
                          <a:effectLst/>
                          <a:latin typeface="Calibri" panose="020F0502020204030204" pitchFamily="34" charset="0"/>
                        </a:rPr>
                        <a:t>sum_ctrl</a:t>
                      </a:r>
                    </a:p>
                  </a:txBody>
                  <a:tcPr marL="4961" marR="4961" marT="4961"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solidFill>
                      <a:srgbClr val="4472C4"/>
                    </a:solidFill>
                  </a:tcPr>
                </a:tc>
                <a:tc>
                  <a:txBody>
                    <a:bodyPr/>
                    <a:lstStyle/>
                    <a:p>
                      <a:pPr algn="l" fontAlgn="b"/>
                      <a:r>
                        <a:rPr lang="en-GB" sz="1000" b="1" i="0" u="none" strike="noStrike">
                          <a:solidFill>
                            <a:srgbClr val="FFFFFF"/>
                          </a:solidFill>
                          <a:effectLst/>
                          <a:latin typeface="Calibri" panose="020F0502020204030204" pitchFamily="34" charset="0"/>
                        </a:rPr>
                        <a:t>sum_exp</a:t>
                      </a:r>
                    </a:p>
                  </a:txBody>
                  <a:tcPr marL="4961" marR="4961" marT="4961"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solidFill>
                      <a:srgbClr val="4472C4"/>
                    </a:solidFill>
                  </a:tcPr>
                </a:tc>
                <a:tc>
                  <a:txBody>
                    <a:bodyPr/>
                    <a:lstStyle/>
                    <a:p>
                      <a:pPr algn="l" fontAlgn="b"/>
                      <a:r>
                        <a:rPr lang="en-GB" sz="1000" b="1" i="0" u="none" strike="noStrike">
                          <a:solidFill>
                            <a:srgbClr val="FFFFFF"/>
                          </a:solidFill>
                          <a:effectLst/>
                          <a:latin typeface="Calibri" panose="020F0502020204030204" pitchFamily="34" charset="0"/>
                        </a:rPr>
                        <a:t>delta_mean</a:t>
                      </a:r>
                    </a:p>
                  </a:txBody>
                  <a:tcPr marL="4961" marR="4961" marT="4961"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solidFill>
                      <a:srgbClr val="4472C4"/>
                    </a:solidFill>
                  </a:tcPr>
                </a:tc>
                <a:tc>
                  <a:txBody>
                    <a:bodyPr/>
                    <a:lstStyle/>
                    <a:p>
                      <a:pPr algn="l" fontAlgn="b"/>
                      <a:r>
                        <a:rPr lang="en-GB" sz="1000" b="1" i="0" u="none" strike="noStrike">
                          <a:solidFill>
                            <a:srgbClr val="FFFFFF"/>
                          </a:solidFill>
                          <a:effectLst/>
                          <a:latin typeface="Calibri" panose="020F0502020204030204" pitchFamily="34" charset="0"/>
                        </a:rPr>
                        <a:t>pvalue</a:t>
                      </a:r>
                    </a:p>
                  </a:txBody>
                  <a:tcPr marL="4961" marR="4961" marT="4961"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solidFill>
                      <a:srgbClr val="4472C4"/>
                    </a:solidFill>
                  </a:tcPr>
                </a:tc>
                <a:tc>
                  <a:txBody>
                    <a:bodyPr/>
                    <a:lstStyle/>
                    <a:p>
                      <a:pPr algn="l" fontAlgn="b"/>
                      <a:r>
                        <a:rPr lang="en-GB" sz="1000" b="1" i="0" u="none" strike="noStrike">
                          <a:solidFill>
                            <a:srgbClr val="FFFFFF"/>
                          </a:solidFill>
                          <a:effectLst/>
                          <a:latin typeface="Calibri" panose="020F0502020204030204" pitchFamily="34" charset="0"/>
                        </a:rPr>
                        <a:t>adj_pvalue</a:t>
                      </a:r>
                    </a:p>
                  </a:txBody>
                  <a:tcPr marL="4961" marR="4961" marT="4961" marB="0" anchor="b">
                    <a:lnL>
                      <a:noFill/>
                    </a:lnL>
                    <a:lnR w="6350" cap="flat" cmpd="sng" algn="ctr">
                      <a:solidFill>
                        <a:srgbClr val="4472C4"/>
                      </a:solidFill>
                      <a:prstDash val="solid"/>
                      <a:round/>
                      <a:headEnd type="none" w="med" len="med"/>
                      <a:tailEnd type="none" w="med" len="med"/>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solidFill>
                      <a:srgbClr val="4472C4"/>
                    </a:solidFill>
                  </a:tcPr>
                </a:tc>
                <a:extLst>
                  <a:ext uri="{0D108BD9-81ED-4DB2-BD59-A6C34878D82A}">
                    <a16:rowId xmlns:a16="http://schemas.microsoft.com/office/drawing/2014/main" val="3223740024"/>
                  </a:ext>
                </a:extLst>
              </a:tr>
              <a:tr h="322509">
                <a:tc>
                  <a:txBody>
                    <a:bodyPr/>
                    <a:lstStyle/>
                    <a:p>
                      <a:pPr algn="l" fontAlgn="b"/>
                      <a:r>
                        <a:rPr lang="en-GB" sz="1400" b="0" i="0" u="none" strike="noStrike" dirty="0">
                          <a:solidFill>
                            <a:srgbClr val="000000"/>
                          </a:solidFill>
                          <a:effectLst/>
                          <a:latin typeface="Calibri" panose="020F0502020204030204" pitchFamily="34" charset="0"/>
                        </a:rPr>
                        <a:t>MB0177</a:t>
                      </a:r>
                    </a:p>
                  </a:txBody>
                  <a:tcPr marL="4961" marR="4961" marT="4961" marB="0" anchor="b">
                    <a:lnL w="6350" cap="flat" cmpd="sng" algn="ctr">
                      <a:solidFill>
                        <a:srgbClr val="4472C4"/>
                      </a:solidFill>
                      <a:prstDash val="solid"/>
                      <a:round/>
                      <a:headEnd type="none" w="med" len="med"/>
                      <a:tailEnd type="none" w="med" len="med"/>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l" fontAlgn="b"/>
                      <a:r>
                        <a:rPr lang="en-GB" sz="1400" b="0" i="0" u="none" strike="noStrike">
                          <a:solidFill>
                            <a:srgbClr val="000000"/>
                          </a:solidFill>
                          <a:effectLst/>
                          <a:latin typeface="Calibri" panose="020F0502020204030204" pitchFamily="34" charset="0"/>
                        </a:rPr>
                        <a:t>mce1C</a:t>
                      </a:r>
                    </a:p>
                  </a:txBody>
                  <a:tcPr marL="4961" marR="4961" marT="4961"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l" fontAlgn="b"/>
                      <a:r>
                        <a:rPr lang="en-GB" sz="1000" b="0" i="0" u="none" strike="noStrike">
                          <a:solidFill>
                            <a:srgbClr val="000000"/>
                          </a:solidFill>
                          <a:effectLst/>
                          <a:latin typeface="Calibri" panose="020F0502020204030204" pitchFamily="34" charset="0"/>
                        </a:rPr>
                        <a:t>MCE-FAMILY PROTEIN MCE1C</a:t>
                      </a:r>
                    </a:p>
                  </a:txBody>
                  <a:tcPr marL="4961" marR="4961" marT="4961"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r" fontAlgn="b"/>
                      <a:r>
                        <a:rPr lang="en-GB" sz="1400" b="0" i="0" u="none" strike="noStrike" dirty="0">
                          <a:solidFill>
                            <a:srgbClr val="000000"/>
                          </a:solidFill>
                          <a:effectLst/>
                          <a:latin typeface="Calibri" panose="020F0502020204030204" pitchFamily="34" charset="0"/>
                        </a:rPr>
                        <a:t>24</a:t>
                      </a:r>
                    </a:p>
                  </a:txBody>
                  <a:tcPr marL="4961" marR="4961" marT="4961"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r" fontAlgn="b"/>
                      <a:r>
                        <a:rPr lang="en-GB" sz="1400" b="0" i="0" u="none" strike="noStrike">
                          <a:solidFill>
                            <a:srgbClr val="000000"/>
                          </a:solidFill>
                          <a:effectLst/>
                          <a:latin typeface="Calibri" panose="020F0502020204030204" pitchFamily="34" charset="0"/>
                        </a:rPr>
                        <a:t>96.3</a:t>
                      </a:r>
                    </a:p>
                  </a:txBody>
                  <a:tcPr marL="4961" marR="4961" marT="4961"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r" fontAlgn="b"/>
                      <a:r>
                        <a:rPr lang="en-GB" sz="1400" b="0" i="0" u="none" strike="noStrike">
                          <a:solidFill>
                            <a:srgbClr val="000000"/>
                          </a:solidFill>
                          <a:effectLst/>
                          <a:latin typeface="Calibri" panose="020F0502020204030204" pitchFamily="34" charset="0"/>
                        </a:rPr>
                        <a:t>2.8</a:t>
                      </a:r>
                    </a:p>
                  </a:txBody>
                  <a:tcPr marL="4961" marR="4961" marT="4961"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r" fontAlgn="b"/>
                      <a:r>
                        <a:rPr lang="en-GB" sz="1400" b="0" i="0" u="none" strike="noStrike">
                          <a:solidFill>
                            <a:srgbClr val="000000"/>
                          </a:solidFill>
                          <a:effectLst/>
                          <a:latin typeface="Calibri" panose="020F0502020204030204" pitchFamily="34" charset="0"/>
                        </a:rPr>
                        <a:t>-3.7</a:t>
                      </a:r>
                    </a:p>
                  </a:txBody>
                  <a:tcPr marL="4961" marR="4961" marT="4961"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r" fontAlgn="b"/>
                      <a:r>
                        <a:rPr lang="en-GB" sz="1400" b="0" i="0" u="none" strike="noStrike">
                          <a:solidFill>
                            <a:srgbClr val="000000"/>
                          </a:solidFill>
                          <a:effectLst/>
                          <a:latin typeface="Calibri" panose="020F0502020204030204" pitchFamily="34" charset="0"/>
                        </a:rPr>
                        <a:t>9243.3</a:t>
                      </a:r>
                    </a:p>
                  </a:txBody>
                  <a:tcPr marL="4961" marR="4961" marT="4961"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r" fontAlgn="b"/>
                      <a:r>
                        <a:rPr lang="en-GB" sz="1400" b="0" i="0" u="none" strike="noStrike">
                          <a:solidFill>
                            <a:srgbClr val="000000"/>
                          </a:solidFill>
                          <a:effectLst/>
                          <a:latin typeface="Calibri" panose="020F0502020204030204" pitchFamily="34" charset="0"/>
                        </a:rPr>
                        <a:t>266.89</a:t>
                      </a:r>
                    </a:p>
                  </a:txBody>
                  <a:tcPr marL="4961" marR="4961" marT="4961"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r" fontAlgn="b"/>
                      <a:r>
                        <a:rPr lang="en-GB" sz="1400" b="0" i="0" u="none" strike="noStrike">
                          <a:solidFill>
                            <a:srgbClr val="000000"/>
                          </a:solidFill>
                          <a:effectLst/>
                          <a:latin typeface="Calibri" panose="020F0502020204030204" pitchFamily="34" charset="0"/>
                        </a:rPr>
                        <a:t>-93.5</a:t>
                      </a:r>
                    </a:p>
                  </a:txBody>
                  <a:tcPr marL="4961" marR="4961" marT="4961"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r" fontAlgn="b"/>
                      <a:r>
                        <a:rPr lang="en-GB" sz="1400" b="0" i="0" u="none" strike="noStrike">
                          <a:solidFill>
                            <a:srgbClr val="000000"/>
                          </a:solidFill>
                          <a:effectLst/>
                          <a:latin typeface="Calibri" panose="020F0502020204030204" pitchFamily="34" charset="0"/>
                        </a:rPr>
                        <a:t>0</a:t>
                      </a:r>
                    </a:p>
                  </a:txBody>
                  <a:tcPr marL="4961" marR="4961" marT="4961"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r" fontAlgn="b"/>
                      <a:r>
                        <a:rPr lang="en-GB" sz="1400" b="0" i="0" u="none" strike="noStrike">
                          <a:solidFill>
                            <a:srgbClr val="000000"/>
                          </a:solidFill>
                          <a:effectLst/>
                          <a:latin typeface="Calibri" panose="020F0502020204030204" pitchFamily="34" charset="0"/>
                        </a:rPr>
                        <a:t>0</a:t>
                      </a:r>
                    </a:p>
                  </a:txBody>
                  <a:tcPr marL="4961" marR="4961" marT="4961" marB="0" anchor="b">
                    <a:lnL>
                      <a:noFill/>
                    </a:lnL>
                    <a:lnR w="6350" cap="flat" cmpd="sng" algn="ctr">
                      <a:solidFill>
                        <a:srgbClr val="4472C4"/>
                      </a:solidFill>
                      <a:prstDash val="solid"/>
                      <a:round/>
                      <a:headEnd type="none" w="med" len="med"/>
                      <a:tailEnd type="none" w="med" len="med"/>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extLst>
                  <a:ext uri="{0D108BD9-81ED-4DB2-BD59-A6C34878D82A}">
                    <a16:rowId xmlns:a16="http://schemas.microsoft.com/office/drawing/2014/main" val="2999533793"/>
                  </a:ext>
                </a:extLst>
              </a:tr>
              <a:tr h="266793">
                <a:tc>
                  <a:txBody>
                    <a:bodyPr/>
                    <a:lstStyle/>
                    <a:p>
                      <a:pPr algn="l" fontAlgn="b"/>
                      <a:r>
                        <a:rPr lang="en-GB" sz="1400" b="0" i="0" u="none" strike="noStrike" dirty="0">
                          <a:solidFill>
                            <a:srgbClr val="000000"/>
                          </a:solidFill>
                          <a:effectLst/>
                          <a:latin typeface="Calibri" panose="020F0502020204030204" pitchFamily="34" charset="0"/>
                        </a:rPr>
                        <a:t>MB0367c</a:t>
                      </a:r>
                    </a:p>
                  </a:txBody>
                  <a:tcPr marL="4961" marR="4961" marT="4961" marB="0" anchor="b">
                    <a:lnL w="6350" cap="flat" cmpd="sng" algn="ctr">
                      <a:solidFill>
                        <a:srgbClr val="4472C4"/>
                      </a:solidFill>
                      <a:prstDash val="solid"/>
                      <a:round/>
                      <a:headEnd type="none" w="med" len="med"/>
                      <a:tailEnd type="none" w="med" len="med"/>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l" fontAlgn="b"/>
                      <a:r>
                        <a:rPr lang="en-GB" sz="1400" b="0" i="0" u="none" strike="noStrike">
                          <a:solidFill>
                            <a:srgbClr val="000000"/>
                          </a:solidFill>
                          <a:effectLst/>
                          <a:latin typeface="Calibri" panose="020F0502020204030204" pitchFamily="34" charset="0"/>
                        </a:rPr>
                        <a:t>NA</a:t>
                      </a:r>
                    </a:p>
                  </a:txBody>
                  <a:tcPr marL="4961" marR="4961" marT="4961"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l" fontAlgn="b"/>
                      <a:r>
                        <a:rPr lang="en-GB" sz="1000" b="0" i="0" u="none" strike="noStrike">
                          <a:solidFill>
                            <a:srgbClr val="000000"/>
                          </a:solidFill>
                          <a:effectLst/>
                          <a:latin typeface="Calibri" panose="020F0502020204030204" pitchFamily="34" charset="0"/>
                        </a:rPr>
                        <a:t>conserved protein</a:t>
                      </a:r>
                    </a:p>
                  </a:txBody>
                  <a:tcPr marL="4961" marR="4961" marT="4961"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r" fontAlgn="b"/>
                      <a:r>
                        <a:rPr lang="en-GB" sz="1400" b="0" i="0" u="none" strike="noStrike">
                          <a:solidFill>
                            <a:srgbClr val="000000"/>
                          </a:solidFill>
                          <a:effectLst/>
                          <a:latin typeface="Calibri" panose="020F0502020204030204" pitchFamily="34" charset="0"/>
                        </a:rPr>
                        <a:t>8</a:t>
                      </a:r>
                    </a:p>
                  </a:txBody>
                  <a:tcPr marL="4961" marR="4961" marT="4961"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r" fontAlgn="b"/>
                      <a:r>
                        <a:rPr lang="en-GB" sz="1400" b="0" i="0" u="none" strike="noStrike" dirty="0">
                          <a:solidFill>
                            <a:srgbClr val="000000"/>
                          </a:solidFill>
                          <a:effectLst/>
                          <a:latin typeface="Calibri" panose="020F0502020204030204" pitchFamily="34" charset="0"/>
                        </a:rPr>
                        <a:t>217.1</a:t>
                      </a:r>
                    </a:p>
                  </a:txBody>
                  <a:tcPr marL="4961" marR="4961" marT="4961"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r" fontAlgn="b"/>
                      <a:r>
                        <a:rPr lang="en-GB" sz="1400" b="0" i="0" u="none" strike="noStrike">
                          <a:solidFill>
                            <a:srgbClr val="000000"/>
                          </a:solidFill>
                          <a:effectLst/>
                          <a:latin typeface="Calibri" panose="020F0502020204030204" pitchFamily="34" charset="0"/>
                        </a:rPr>
                        <a:t>24.5</a:t>
                      </a:r>
                    </a:p>
                  </a:txBody>
                  <a:tcPr marL="4961" marR="4961" marT="4961"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r" fontAlgn="b"/>
                      <a:r>
                        <a:rPr lang="en-GB" sz="1400" b="0" i="0" u="none" strike="noStrike">
                          <a:solidFill>
                            <a:srgbClr val="000000"/>
                          </a:solidFill>
                          <a:effectLst/>
                          <a:latin typeface="Calibri" panose="020F0502020204030204" pitchFamily="34" charset="0"/>
                        </a:rPr>
                        <a:t>-2.91</a:t>
                      </a:r>
                    </a:p>
                  </a:txBody>
                  <a:tcPr marL="4961" marR="4961" marT="4961"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r" fontAlgn="b"/>
                      <a:r>
                        <a:rPr lang="en-GB" sz="1400" b="0" i="0" u="none" strike="noStrike">
                          <a:solidFill>
                            <a:srgbClr val="000000"/>
                          </a:solidFill>
                          <a:effectLst/>
                          <a:latin typeface="Calibri" panose="020F0502020204030204" pitchFamily="34" charset="0"/>
                        </a:rPr>
                        <a:t>6947</a:t>
                      </a:r>
                    </a:p>
                  </a:txBody>
                  <a:tcPr marL="4961" marR="4961" marT="4961"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r" fontAlgn="b"/>
                      <a:r>
                        <a:rPr lang="en-GB" sz="1400" b="0" i="0" u="none" strike="noStrike">
                          <a:solidFill>
                            <a:srgbClr val="000000"/>
                          </a:solidFill>
                          <a:effectLst/>
                          <a:latin typeface="Calibri" panose="020F0502020204030204" pitchFamily="34" charset="0"/>
                        </a:rPr>
                        <a:t>783</a:t>
                      </a:r>
                    </a:p>
                  </a:txBody>
                  <a:tcPr marL="4961" marR="4961" marT="4961"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r" fontAlgn="b"/>
                      <a:r>
                        <a:rPr lang="en-GB" sz="1400" b="0" i="0" u="none" strike="noStrike">
                          <a:solidFill>
                            <a:srgbClr val="000000"/>
                          </a:solidFill>
                          <a:effectLst/>
                          <a:latin typeface="Calibri" panose="020F0502020204030204" pitchFamily="34" charset="0"/>
                        </a:rPr>
                        <a:t>-192.6</a:t>
                      </a:r>
                    </a:p>
                  </a:txBody>
                  <a:tcPr marL="4961" marR="4961" marT="4961"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r" fontAlgn="b"/>
                      <a:r>
                        <a:rPr lang="en-GB" sz="1400" b="0" i="0" u="none" strike="noStrike">
                          <a:solidFill>
                            <a:srgbClr val="000000"/>
                          </a:solidFill>
                          <a:effectLst/>
                          <a:latin typeface="Calibri" panose="020F0502020204030204" pitchFamily="34" charset="0"/>
                        </a:rPr>
                        <a:t>1.00E-04</a:t>
                      </a:r>
                    </a:p>
                  </a:txBody>
                  <a:tcPr marL="4961" marR="4961" marT="4961"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r" fontAlgn="b"/>
                      <a:r>
                        <a:rPr lang="en-GB" sz="1400" b="0" i="0" u="none" strike="noStrike">
                          <a:solidFill>
                            <a:srgbClr val="000000"/>
                          </a:solidFill>
                          <a:effectLst/>
                          <a:latin typeface="Calibri" panose="020F0502020204030204" pitchFamily="34" charset="0"/>
                        </a:rPr>
                        <a:t>0.03677</a:t>
                      </a:r>
                    </a:p>
                  </a:txBody>
                  <a:tcPr marL="4961" marR="4961" marT="4961" marB="0" anchor="b">
                    <a:lnL>
                      <a:noFill/>
                    </a:lnL>
                    <a:lnR w="6350" cap="flat" cmpd="sng" algn="ctr">
                      <a:solidFill>
                        <a:srgbClr val="4472C4"/>
                      </a:solidFill>
                      <a:prstDash val="solid"/>
                      <a:round/>
                      <a:headEnd type="none" w="med" len="med"/>
                      <a:tailEnd type="none" w="med" len="med"/>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extLst>
                  <a:ext uri="{0D108BD9-81ED-4DB2-BD59-A6C34878D82A}">
                    <a16:rowId xmlns:a16="http://schemas.microsoft.com/office/drawing/2014/main" val="651981972"/>
                  </a:ext>
                </a:extLst>
              </a:tr>
              <a:tr h="923093">
                <a:tc>
                  <a:txBody>
                    <a:bodyPr/>
                    <a:lstStyle/>
                    <a:p>
                      <a:pPr algn="l" fontAlgn="b"/>
                      <a:r>
                        <a:rPr lang="en-GB" sz="1400" b="0" i="0" u="none" strike="noStrike" dirty="0">
                          <a:solidFill>
                            <a:srgbClr val="000000"/>
                          </a:solidFill>
                          <a:effectLst/>
                          <a:latin typeface="Calibri" panose="020F0502020204030204" pitchFamily="34" charset="0"/>
                        </a:rPr>
                        <a:t>MB1217c</a:t>
                      </a:r>
                    </a:p>
                  </a:txBody>
                  <a:tcPr marL="4961" marR="4961" marT="4961" marB="0" anchor="b">
                    <a:lnL w="6350" cap="flat" cmpd="sng" algn="ctr">
                      <a:solidFill>
                        <a:srgbClr val="4472C4"/>
                      </a:solidFill>
                      <a:prstDash val="solid"/>
                      <a:round/>
                      <a:headEnd type="none" w="med" len="med"/>
                      <a:tailEnd type="none" w="med" len="med"/>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l" fontAlgn="b"/>
                      <a:r>
                        <a:rPr lang="en-GB" sz="1400" b="0" i="0" u="none" strike="noStrike" dirty="0">
                          <a:solidFill>
                            <a:srgbClr val="000000"/>
                          </a:solidFill>
                          <a:effectLst/>
                          <a:latin typeface="Calibri" panose="020F0502020204030204" pitchFamily="34" charset="0"/>
                        </a:rPr>
                        <a:t>fadD21</a:t>
                      </a:r>
                    </a:p>
                  </a:txBody>
                  <a:tcPr marL="4961" marR="4961" marT="4961"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l" fontAlgn="b"/>
                      <a:r>
                        <a:rPr lang="en-GB" sz="1000" b="0" i="0" u="none" strike="noStrike">
                          <a:solidFill>
                            <a:srgbClr val="000000"/>
                          </a:solidFill>
                          <a:effectLst/>
                          <a:latin typeface="Calibri" panose="020F0502020204030204" pitchFamily="34" charset="0"/>
                        </a:rPr>
                        <a:t>probable fatty-acid-amp ligase fadd21 (fatty-acid-amp synthetase) (fatty-acid-amp synthase)</a:t>
                      </a:r>
                    </a:p>
                  </a:txBody>
                  <a:tcPr marL="4961" marR="4961" marT="4961"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r" fontAlgn="b"/>
                      <a:r>
                        <a:rPr lang="en-GB" sz="1400" b="0" i="0" u="none" strike="noStrike">
                          <a:solidFill>
                            <a:srgbClr val="000000"/>
                          </a:solidFill>
                          <a:effectLst/>
                          <a:latin typeface="Calibri" panose="020F0502020204030204" pitchFamily="34" charset="0"/>
                        </a:rPr>
                        <a:t>30</a:t>
                      </a:r>
                    </a:p>
                  </a:txBody>
                  <a:tcPr marL="4961" marR="4961" marT="4961"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r" fontAlgn="b"/>
                      <a:r>
                        <a:rPr lang="en-GB" sz="1400" b="0" i="0" u="none" strike="noStrike" dirty="0">
                          <a:solidFill>
                            <a:srgbClr val="000000"/>
                          </a:solidFill>
                          <a:effectLst/>
                          <a:latin typeface="Calibri" panose="020F0502020204030204" pitchFamily="34" charset="0"/>
                        </a:rPr>
                        <a:t>94.3</a:t>
                      </a:r>
                    </a:p>
                  </a:txBody>
                  <a:tcPr marL="4961" marR="4961" marT="4961"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r" fontAlgn="b"/>
                      <a:r>
                        <a:rPr lang="en-GB" sz="1400" b="0" i="0" u="none" strike="noStrike" dirty="0">
                          <a:solidFill>
                            <a:srgbClr val="000000"/>
                          </a:solidFill>
                          <a:effectLst/>
                          <a:latin typeface="Calibri" panose="020F0502020204030204" pitchFamily="34" charset="0"/>
                        </a:rPr>
                        <a:t>2.1</a:t>
                      </a:r>
                    </a:p>
                  </a:txBody>
                  <a:tcPr marL="4961" marR="4961" marT="4961"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r" fontAlgn="b"/>
                      <a:r>
                        <a:rPr lang="en-GB" sz="1400" b="0" i="0" u="none" strike="noStrike" dirty="0">
                          <a:solidFill>
                            <a:srgbClr val="000000"/>
                          </a:solidFill>
                          <a:effectLst/>
                          <a:latin typeface="Calibri" panose="020F0502020204030204" pitchFamily="34" charset="0"/>
                        </a:rPr>
                        <a:t>-3.82</a:t>
                      </a:r>
                    </a:p>
                  </a:txBody>
                  <a:tcPr marL="4961" marR="4961" marT="4961"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r" fontAlgn="b"/>
                      <a:r>
                        <a:rPr lang="en-GB" sz="1400" b="0" i="0" u="none" strike="noStrike">
                          <a:solidFill>
                            <a:srgbClr val="000000"/>
                          </a:solidFill>
                          <a:effectLst/>
                          <a:latin typeface="Calibri" panose="020F0502020204030204" pitchFamily="34" charset="0"/>
                        </a:rPr>
                        <a:t>11313.7</a:t>
                      </a:r>
                    </a:p>
                  </a:txBody>
                  <a:tcPr marL="4961" marR="4961" marT="4961"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r" fontAlgn="b"/>
                      <a:r>
                        <a:rPr lang="en-GB" sz="1400" b="0" i="0" u="none" strike="noStrike">
                          <a:solidFill>
                            <a:srgbClr val="000000"/>
                          </a:solidFill>
                          <a:effectLst/>
                          <a:latin typeface="Calibri" panose="020F0502020204030204" pitchFamily="34" charset="0"/>
                        </a:rPr>
                        <a:t>246.01</a:t>
                      </a:r>
                    </a:p>
                  </a:txBody>
                  <a:tcPr marL="4961" marR="4961" marT="4961"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r" fontAlgn="b"/>
                      <a:r>
                        <a:rPr lang="en-GB" sz="1400" b="0" i="0" u="none" strike="noStrike">
                          <a:solidFill>
                            <a:srgbClr val="000000"/>
                          </a:solidFill>
                          <a:effectLst/>
                          <a:latin typeface="Calibri" panose="020F0502020204030204" pitchFamily="34" charset="0"/>
                        </a:rPr>
                        <a:t>-92.2</a:t>
                      </a:r>
                    </a:p>
                  </a:txBody>
                  <a:tcPr marL="4961" marR="4961" marT="4961"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r" fontAlgn="b"/>
                      <a:r>
                        <a:rPr lang="en-GB" sz="1400" b="0" i="0" u="none" strike="noStrike">
                          <a:solidFill>
                            <a:srgbClr val="000000"/>
                          </a:solidFill>
                          <a:effectLst/>
                          <a:latin typeface="Calibri" panose="020F0502020204030204" pitchFamily="34" charset="0"/>
                        </a:rPr>
                        <a:t>0</a:t>
                      </a:r>
                    </a:p>
                  </a:txBody>
                  <a:tcPr marL="4961" marR="4961" marT="4961"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r" fontAlgn="b"/>
                      <a:r>
                        <a:rPr lang="en-GB" sz="1400" b="0" i="0" u="none" strike="noStrike">
                          <a:solidFill>
                            <a:srgbClr val="000000"/>
                          </a:solidFill>
                          <a:effectLst/>
                          <a:latin typeface="Calibri" panose="020F0502020204030204" pitchFamily="34" charset="0"/>
                        </a:rPr>
                        <a:t>0</a:t>
                      </a:r>
                    </a:p>
                  </a:txBody>
                  <a:tcPr marL="4961" marR="4961" marT="4961" marB="0" anchor="b">
                    <a:lnL>
                      <a:noFill/>
                    </a:lnL>
                    <a:lnR w="6350" cap="flat" cmpd="sng" algn="ctr">
                      <a:solidFill>
                        <a:srgbClr val="4472C4"/>
                      </a:solidFill>
                      <a:prstDash val="solid"/>
                      <a:round/>
                      <a:headEnd type="none" w="med" len="med"/>
                      <a:tailEnd type="none" w="med" len="med"/>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extLst>
                  <a:ext uri="{0D108BD9-81ED-4DB2-BD59-A6C34878D82A}">
                    <a16:rowId xmlns:a16="http://schemas.microsoft.com/office/drawing/2014/main" val="3868276625"/>
                  </a:ext>
                </a:extLst>
              </a:tr>
              <a:tr h="529313">
                <a:tc>
                  <a:txBody>
                    <a:bodyPr/>
                    <a:lstStyle/>
                    <a:p>
                      <a:pPr algn="l" fontAlgn="b"/>
                      <a:r>
                        <a:rPr lang="en-GB" sz="1400" b="0" i="0" u="none" strike="noStrike" dirty="0">
                          <a:solidFill>
                            <a:srgbClr val="000000"/>
                          </a:solidFill>
                          <a:effectLst/>
                          <a:latin typeface="Calibri" panose="020F0502020204030204" pitchFamily="34" charset="0"/>
                        </a:rPr>
                        <a:t>MB1363</a:t>
                      </a:r>
                    </a:p>
                  </a:txBody>
                  <a:tcPr marL="4961" marR="4961" marT="4961" marB="0" anchor="b">
                    <a:lnL w="6350" cap="flat" cmpd="sng" algn="ctr">
                      <a:solidFill>
                        <a:srgbClr val="4472C4"/>
                      </a:solidFill>
                      <a:prstDash val="solid"/>
                      <a:round/>
                      <a:headEnd type="none" w="med" len="med"/>
                      <a:tailEnd type="none" w="med" len="med"/>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l" fontAlgn="b"/>
                      <a:r>
                        <a:rPr lang="en-GB" sz="1400" b="0" i="0" u="none" strike="noStrike">
                          <a:solidFill>
                            <a:srgbClr val="000000"/>
                          </a:solidFill>
                          <a:effectLst/>
                          <a:latin typeface="Calibri" panose="020F0502020204030204" pitchFamily="34" charset="0"/>
                        </a:rPr>
                        <a:t>glgP</a:t>
                      </a:r>
                    </a:p>
                  </a:txBody>
                  <a:tcPr marL="4961" marR="4961" marT="4961"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l" fontAlgn="b"/>
                      <a:r>
                        <a:rPr lang="en-GB" sz="1000" b="0" i="0" u="none" strike="noStrike">
                          <a:solidFill>
                            <a:srgbClr val="000000"/>
                          </a:solidFill>
                          <a:effectLst/>
                          <a:latin typeface="Calibri" panose="020F0502020204030204" pitchFamily="34" charset="0"/>
                        </a:rPr>
                        <a:t>PROBABLE GLYCOGEN PHOSPHORYLASE GLGP</a:t>
                      </a:r>
                    </a:p>
                  </a:txBody>
                  <a:tcPr marL="4961" marR="4961" marT="4961"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r" fontAlgn="b"/>
                      <a:r>
                        <a:rPr lang="en-GB" sz="1400" b="0" i="0" u="none" strike="noStrike">
                          <a:solidFill>
                            <a:srgbClr val="000000"/>
                          </a:solidFill>
                          <a:effectLst/>
                          <a:latin typeface="Calibri" panose="020F0502020204030204" pitchFamily="34" charset="0"/>
                        </a:rPr>
                        <a:t>42</a:t>
                      </a:r>
                    </a:p>
                  </a:txBody>
                  <a:tcPr marL="4961" marR="4961" marT="4961"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r" fontAlgn="b"/>
                      <a:r>
                        <a:rPr lang="en-GB" sz="1400" b="0" i="0" u="none" strike="noStrike">
                          <a:solidFill>
                            <a:srgbClr val="000000"/>
                          </a:solidFill>
                          <a:effectLst/>
                          <a:latin typeface="Calibri" panose="020F0502020204030204" pitchFamily="34" charset="0"/>
                        </a:rPr>
                        <a:t>63.5</a:t>
                      </a:r>
                    </a:p>
                  </a:txBody>
                  <a:tcPr marL="4961" marR="4961" marT="4961"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r" fontAlgn="b"/>
                      <a:r>
                        <a:rPr lang="en-GB" sz="1400" b="0" i="0" u="none" strike="noStrike">
                          <a:solidFill>
                            <a:srgbClr val="000000"/>
                          </a:solidFill>
                          <a:effectLst/>
                          <a:latin typeface="Calibri" panose="020F0502020204030204" pitchFamily="34" charset="0"/>
                        </a:rPr>
                        <a:t>210.3</a:t>
                      </a:r>
                    </a:p>
                  </a:txBody>
                  <a:tcPr marL="4961" marR="4961" marT="4961"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r" fontAlgn="b"/>
                      <a:r>
                        <a:rPr lang="en-GB" sz="1400" b="0" i="0" u="none" strike="noStrike">
                          <a:solidFill>
                            <a:srgbClr val="000000"/>
                          </a:solidFill>
                          <a:effectLst/>
                          <a:latin typeface="Calibri" panose="020F0502020204030204" pitchFamily="34" charset="0"/>
                        </a:rPr>
                        <a:t>1.65</a:t>
                      </a:r>
                    </a:p>
                  </a:txBody>
                  <a:tcPr marL="4961" marR="4961" marT="4961"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r" fontAlgn="b"/>
                      <a:r>
                        <a:rPr lang="en-GB" sz="1400" b="0" i="0" u="none" strike="noStrike" dirty="0">
                          <a:solidFill>
                            <a:srgbClr val="000000"/>
                          </a:solidFill>
                          <a:effectLst/>
                          <a:latin typeface="Calibri" panose="020F0502020204030204" pitchFamily="34" charset="0"/>
                        </a:rPr>
                        <a:t>10671.5</a:t>
                      </a:r>
                    </a:p>
                  </a:txBody>
                  <a:tcPr marL="4961" marR="4961" marT="4961"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r" fontAlgn="b"/>
                      <a:r>
                        <a:rPr lang="en-GB" sz="1400" b="0" i="0" u="none" strike="noStrike">
                          <a:solidFill>
                            <a:srgbClr val="000000"/>
                          </a:solidFill>
                          <a:effectLst/>
                          <a:latin typeface="Calibri" panose="020F0502020204030204" pitchFamily="34" charset="0"/>
                        </a:rPr>
                        <a:t>35324.22</a:t>
                      </a:r>
                    </a:p>
                  </a:txBody>
                  <a:tcPr marL="4961" marR="4961" marT="4961"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r" fontAlgn="b"/>
                      <a:r>
                        <a:rPr lang="en-GB" sz="1400" b="0" i="0" u="none" strike="noStrike">
                          <a:solidFill>
                            <a:srgbClr val="000000"/>
                          </a:solidFill>
                          <a:effectLst/>
                          <a:latin typeface="Calibri" panose="020F0502020204030204" pitchFamily="34" charset="0"/>
                        </a:rPr>
                        <a:t>146.7</a:t>
                      </a:r>
                    </a:p>
                  </a:txBody>
                  <a:tcPr marL="4961" marR="4961" marT="4961"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r" fontAlgn="b"/>
                      <a:r>
                        <a:rPr lang="en-GB" sz="1400" b="0" i="0" u="none" strike="noStrike">
                          <a:solidFill>
                            <a:srgbClr val="000000"/>
                          </a:solidFill>
                          <a:effectLst/>
                          <a:latin typeface="Calibri" panose="020F0502020204030204" pitchFamily="34" charset="0"/>
                        </a:rPr>
                        <a:t>1.00E-04</a:t>
                      </a:r>
                    </a:p>
                  </a:txBody>
                  <a:tcPr marL="4961" marR="4961" marT="4961"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r" fontAlgn="b"/>
                      <a:r>
                        <a:rPr lang="en-GB" sz="1400" b="0" i="0" u="none" strike="noStrike">
                          <a:solidFill>
                            <a:srgbClr val="000000"/>
                          </a:solidFill>
                          <a:effectLst/>
                          <a:latin typeface="Calibri" panose="020F0502020204030204" pitchFamily="34" charset="0"/>
                        </a:rPr>
                        <a:t>0.03677</a:t>
                      </a:r>
                    </a:p>
                  </a:txBody>
                  <a:tcPr marL="4961" marR="4961" marT="4961" marB="0" anchor="b">
                    <a:lnL>
                      <a:noFill/>
                    </a:lnL>
                    <a:lnR w="6350" cap="flat" cmpd="sng" algn="ctr">
                      <a:solidFill>
                        <a:srgbClr val="4472C4"/>
                      </a:solidFill>
                      <a:prstDash val="solid"/>
                      <a:round/>
                      <a:headEnd type="none" w="med" len="med"/>
                      <a:tailEnd type="none" w="med" len="med"/>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extLst>
                  <a:ext uri="{0D108BD9-81ED-4DB2-BD59-A6C34878D82A}">
                    <a16:rowId xmlns:a16="http://schemas.microsoft.com/office/drawing/2014/main" val="185187597"/>
                  </a:ext>
                </a:extLst>
              </a:tr>
              <a:tr h="266793">
                <a:tc>
                  <a:txBody>
                    <a:bodyPr/>
                    <a:lstStyle/>
                    <a:p>
                      <a:pPr algn="l" fontAlgn="b"/>
                      <a:r>
                        <a:rPr lang="en-GB" sz="1400" b="0" i="0" u="none" strike="noStrike">
                          <a:solidFill>
                            <a:srgbClr val="000000"/>
                          </a:solidFill>
                          <a:effectLst/>
                          <a:latin typeface="Calibri" panose="020F0502020204030204" pitchFamily="34" charset="0"/>
                        </a:rPr>
                        <a:t>MB1383</a:t>
                      </a:r>
                    </a:p>
                  </a:txBody>
                  <a:tcPr marL="4961" marR="4961" marT="4961" marB="0" anchor="b">
                    <a:lnL w="6350" cap="flat" cmpd="sng" algn="ctr">
                      <a:solidFill>
                        <a:srgbClr val="4472C4"/>
                      </a:solidFill>
                      <a:prstDash val="solid"/>
                      <a:round/>
                      <a:headEnd type="none" w="med" len="med"/>
                      <a:tailEnd type="none" w="med" len="med"/>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l" fontAlgn="b"/>
                      <a:r>
                        <a:rPr lang="en-GB" sz="1400" b="0" i="0" u="none" strike="noStrike" dirty="0" err="1">
                          <a:solidFill>
                            <a:srgbClr val="000000"/>
                          </a:solidFill>
                          <a:effectLst/>
                          <a:latin typeface="Calibri" panose="020F0502020204030204" pitchFamily="34" charset="0"/>
                        </a:rPr>
                        <a:t>irta</a:t>
                      </a:r>
                      <a:endParaRPr lang="en-GB" sz="1400" b="0" i="0" u="none" strike="noStrike" dirty="0">
                        <a:solidFill>
                          <a:srgbClr val="000000"/>
                        </a:solidFill>
                        <a:effectLst/>
                        <a:latin typeface="Calibri" panose="020F0502020204030204" pitchFamily="34" charset="0"/>
                      </a:endParaRPr>
                    </a:p>
                  </a:txBody>
                  <a:tcPr marL="4961" marR="4961" marT="4961"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l" fontAlgn="b"/>
                      <a:r>
                        <a:rPr lang="en-GB" sz="1000" b="0" i="0" u="none" strike="noStrike" dirty="0">
                          <a:solidFill>
                            <a:srgbClr val="000000"/>
                          </a:solidFill>
                          <a:effectLst/>
                          <a:latin typeface="Calibri" panose="020F0502020204030204" pitchFamily="34" charset="0"/>
                        </a:rPr>
                        <a:t>iron-regulated transporter </a:t>
                      </a:r>
                      <a:r>
                        <a:rPr lang="en-GB" sz="1000" b="0" i="0" u="none" strike="noStrike" dirty="0" err="1">
                          <a:solidFill>
                            <a:srgbClr val="000000"/>
                          </a:solidFill>
                          <a:effectLst/>
                          <a:latin typeface="Calibri" panose="020F0502020204030204" pitchFamily="34" charset="0"/>
                        </a:rPr>
                        <a:t>irta</a:t>
                      </a:r>
                      <a:endParaRPr lang="en-GB" sz="1000" b="0" i="0" u="none" strike="noStrike" dirty="0">
                        <a:solidFill>
                          <a:srgbClr val="000000"/>
                        </a:solidFill>
                        <a:effectLst/>
                        <a:latin typeface="Calibri" panose="020F0502020204030204" pitchFamily="34" charset="0"/>
                      </a:endParaRPr>
                    </a:p>
                  </a:txBody>
                  <a:tcPr marL="4961" marR="4961" marT="4961"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r" fontAlgn="b"/>
                      <a:r>
                        <a:rPr lang="en-GB" sz="1400" b="0" i="0" u="none" strike="noStrike">
                          <a:solidFill>
                            <a:srgbClr val="000000"/>
                          </a:solidFill>
                          <a:effectLst/>
                          <a:latin typeface="Calibri" panose="020F0502020204030204" pitchFamily="34" charset="0"/>
                        </a:rPr>
                        <a:t>34</a:t>
                      </a:r>
                    </a:p>
                  </a:txBody>
                  <a:tcPr marL="4961" marR="4961" marT="4961"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r" fontAlgn="b"/>
                      <a:r>
                        <a:rPr lang="en-GB" sz="1400" b="0" i="0" u="none" strike="noStrike">
                          <a:solidFill>
                            <a:srgbClr val="000000"/>
                          </a:solidFill>
                          <a:effectLst/>
                          <a:latin typeface="Calibri" panose="020F0502020204030204" pitchFamily="34" charset="0"/>
                        </a:rPr>
                        <a:t>6.3</a:t>
                      </a:r>
                    </a:p>
                  </a:txBody>
                  <a:tcPr marL="4961" marR="4961" marT="4961"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r" fontAlgn="b"/>
                      <a:r>
                        <a:rPr lang="en-GB" sz="1400" b="0" i="0" u="none" strike="noStrike">
                          <a:solidFill>
                            <a:srgbClr val="000000"/>
                          </a:solidFill>
                          <a:effectLst/>
                          <a:latin typeface="Calibri" panose="020F0502020204030204" pitchFamily="34" charset="0"/>
                        </a:rPr>
                        <a:t>0.1</a:t>
                      </a:r>
                    </a:p>
                  </a:txBody>
                  <a:tcPr marL="4961" marR="4961" marT="4961"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r" fontAlgn="b"/>
                      <a:r>
                        <a:rPr lang="en-GB" sz="1400" b="0" i="0" u="none" strike="noStrike">
                          <a:solidFill>
                            <a:srgbClr val="000000"/>
                          </a:solidFill>
                          <a:effectLst/>
                          <a:latin typeface="Calibri" panose="020F0502020204030204" pitchFamily="34" charset="0"/>
                        </a:rPr>
                        <a:t>-1.15</a:t>
                      </a:r>
                    </a:p>
                  </a:txBody>
                  <a:tcPr marL="4961" marR="4961" marT="4961"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r" fontAlgn="b"/>
                      <a:r>
                        <a:rPr lang="en-GB" sz="1400" b="0" i="0" u="none" strike="noStrike" dirty="0">
                          <a:solidFill>
                            <a:srgbClr val="000000"/>
                          </a:solidFill>
                          <a:effectLst/>
                          <a:latin typeface="Calibri" panose="020F0502020204030204" pitchFamily="34" charset="0"/>
                        </a:rPr>
                        <a:t>852.5</a:t>
                      </a:r>
                    </a:p>
                  </a:txBody>
                  <a:tcPr marL="4961" marR="4961" marT="4961"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r" fontAlgn="b"/>
                      <a:r>
                        <a:rPr lang="en-GB" sz="1400" b="0" i="0" u="none" strike="noStrike">
                          <a:solidFill>
                            <a:srgbClr val="000000"/>
                          </a:solidFill>
                          <a:effectLst/>
                          <a:latin typeface="Calibri" panose="020F0502020204030204" pitchFamily="34" charset="0"/>
                        </a:rPr>
                        <a:t>9.23</a:t>
                      </a:r>
                    </a:p>
                  </a:txBody>
                  <a:tcPr marL="4961" marR="4961" marT="4961"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r" fontAlgn="b"/>
                      <a:r>
                        <a:rPr lang="en-GB" sz="1400" b="0" i="0" u="none" strike="noStrike">
                          <a:solidFill>
                            <a:srgbClr val="000000"/>
                          </a:solidFill>
                          <a:effectLst/>
                          <a:latin typeface="Calibri" panose="020F0502020204030204" pitchFamily="34" charset="0"/>
                        </a:rPr>
                        <a:t>-6.2</a:t>
                      </a:r>
                    </a:p>
                  </a:txBody>
                  <a:tcPr marL="4961" marR="4961" marT="4961"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r" fontAlgn="b"/>
                      <a:r>
                        <a:rPr lang="en-GB" sz="1400" b="0" i="0" u="none" strike="noStrike">
                          <a:solidFill>
                            <a:srgbClr val="000000"/>
                          </a:solidFill>
                          <a:effectLst/>
                          <a:latin typeface="Calibri" panose="020F0502020204030204" pitchFamily="34" charset="0"/>
                        </a:rPr>
                        <a:t>1.00E-04</a:t>
                      </a:r>
                    </a:p>
                  </a:txBody>
                  <a:tcPr marL="4961" marR="4961" marT="4961"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r" fontAlgn="b"/>
                      <a:r>
                        <a:rPr lang="en-GB" sz="1400" b="0" i="0" u="none" strike="noStrike">
                          <a:solidFill>
                            <a:srgbClr val="000000"/>
                          </a:solidFill>
                          <a:effectLst/>
                          <a:latin typeface="Calibri" panose="020F0502020204030204" pitchFamily="34" charset="0"/>
                        </a:rPr>
                        <a:t>0.03677</a:t>
                      </a:r>
                    </a:p>
                  </a:txBody>
                  <a:tcPr marL="4961" marR="4961" marT="4961" marB="0" anchor="b">
                    <a:lnL>
                      <a:noFill/>
                    </a:lnL>
                    <a:lnR w="6350" cap="flat" cmpd="sng" algn="ctr">
                      <a:solidFill>
                        <a:srgbClr val="4472C4"/>
                      </a:solidFill>
                      <a:prstDash val="solid"/>
                      <a:round/>
                      <a:headEnd type="none" w="med" len="med"/>
                      <a:tailEnd type="none" w="med" len="med"/>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extLst>
                  <a:ext uri="{0D108BD9-81ED-4DB2-BD59-A6C34878D82A}">
                    <a16:rowId xmlns:a16="http://schemas.microsoft.com/office/drawing/2014/main" val="1892118940"/>
                  </a:ext>
                </a:extLst>
              </a:tr>
              <a:tr h="529313">
                <a:tc>
                  <a:txBody>
                    <a:bodyPr/>
                    <a:lstStyle/>
                    <a:p>
                      <a:pPr algn="l" fontAlgn="b"/>
                      <a:r>
                        <a:rPr lang="en-GB" sz="1400" b="0" i="0" u="none" strike="noStrike">
                          <a:solidFill>
                            <a:srgbClr val="000000"/>
                          </a:solidFill>
                          <a:effectLst/>
                          <a:latin typeface="Calibri" panose="020F0502020204030204" pitchFamily="34" charset="0"/>
                        </a:rPr>
                        <a:t>MB1552</a:t>
                      </a:r>
                    </a:p>
                  </a:txBody>
                  <a:tcPr marL="4961" marR="4961" marT="4961" marB="0" anchor="b">
                    <a:lnL w="6350" cap="flat" cmpd="sng" algn="ctr">
                      <a:solidFill>
                        <a:srgbClr val="4472C4"/>
                      </a:solidFill>
                      <a:prstDash val="solid"/>
                      <a:round/>
                      <a:headEnd type="none" w="med" len="med"/>
                      <a:tailEnd type="none" w="med" len="med"/>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l" fontAlgn="b"/>
                      <a:r>
                        <a:rPr lang="en-GB" sz="1400" b="0" i="0" u="none" strike="noStrike" dirty="0">
                          <a:solidFill>
                            <a:srgbClr val="000000"/>
                          </a:solidFill>
                          <a:effectLst/>
                          <a:latin typeface="Calibri" panose="020F0502020204030204" pitchFamily="34" charset="0"/>
                        </a:rPr>
                        <a:t>wbbL2</a:t>
                      </a:r>
                    </a:p>
                  </a:txBody>
                  <a:tcPr marL="4961" marR="4961" marT="4961"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l" fontAlgn="b"/>
                      <a:r>
                        <a:rPr lang="en-GB" sz="1000" b="0" i="0" u="none" strike="noStrike">
                          <a:solidFill>
                            <a:srgbClr val="000000"/>
                          </a:solidFill>
                          <a:effectLst/>
                          <a:latin typeface="Calibri" panose="020F0502020204030204" pitchFamily="34" charset="0"/>
                        </a:rPr>
                        <a:t>POSSIBLE RHAMNOSYL TRANSFERASE WBBL2</a:t>
                      </a:r>
                    </a:p>
                  </a:txBody>
                  <a:tcPr marL="4961" marR="4961" marT="4961"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r" fontAlgn="b"/>
                      <a:r>
                        <a:rPr lang="en-GB" sz="1400" b="0" i="0" u="none" strike="noStrike">
                          <a:solidFill>
                            <a:srgbClr val="000000"/>
                          </a:solidFill>
                          <a:effectLst/>
                          <a:latin typeface="Calibri" panose="020F0502020204030204" pitchFamily="34" charset="0"/>
                        </a:rPr>
                        <a:t>20</a:t>
                      </a:r>
                    </a:p>
                  </a:txBody>
                  <a:tcPr marL="4961" marR="4961" marT="4961"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r" fontAlgn="b"/>
                      <a:r>
                        <a:rPr lang="en-GB" sz="1400" b="0" i="0" u="none" strike="noStrike">
                          <a:solidFill>
                            <a:srgbClr val="000000"/>
                          </a:solidFill>
                          <a:effectLst/>
                          <a:latin typeface="Calibri" panose="020F0502020204030204" pitchFamily="34" charset="0"/>
                        </a:rPr>
                        <a:t>64.6</a:t>
                      </a:r>
                    </a:p>
                  </a:txBody>
                  <a:tcPr marL="4961" marR="4961" marT="4961"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r" fontAlgn="b"/>
                      <a:r>
                        <a:rPr lang="en-GB" sz="1400" b="0" i="0" u="none" strike="noStrike">
                          <a:solidFill>
                            <a:srgbClr val="000000"/>
                          </a:solidFill>
                          <a:effectLst/>
                          <a:latin typeface="Calibri" panose="020F0502020204030204" pitchFamily="34" charset="0"/>
                        </a:rPr>
                        <a:t>0.4</a:t>
                      </a:r>
                    </a:p>
                  </a:txBody>
                  <a:tcPr marL="4961" marR="4961" marT="4961"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r" fontAlgn="b"/>
                      <a:r>
                        <a:rPr lang="en-GB" sz="1400" b="0" i="0" u="none" strike="noStrike">
                          <a:solidFill>
                            <a:srgbClr val="000000"/>
                          </a:solidFill>
                          <a:effectLst/>
                          <a:latin typeface="Calibri" panose="020F0502020204030204" pitchFamily="34" charset="0"/>
                        </a:rPr>
                        <a:t>-3.68</a:t>
                      </a:r>
                    </a:p>
                  </a:txBody>
                  <a:tcPr marL="4961" marR="4961" marT="4961"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r" fontAlgn="b"/>
                      <a:r>
                        <a:rPr lang="en-GB" sz="1400" b="0" i="0" u="none" strike="noStrike">
                          <a:solidFill>
                            <a:srgbClr val="000000"/>
                          </a:solidFill>
                          <a:effectLst/>
                          <a:latin typeface="Calibri" panose="020F0502020204030204" pitchFamily="34" charset="0"/>
                        </a:rPr>
                        <a:t>5166.1</a:t>
                      </a:r>
                    </a:p>
                  </a:txBody>
                  <a:tcPr marL="4961" marR="4961" marT="4961"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r" fontAlgn="b"/>
                      <a:r>
                        <a:rPr lang="en-GB" sz="1400" b="0" i="0" u="none" strike="noStrike" dirty="0">
                          <a:solidFill>
                            <a:srgbClr val="000000"/>
                          </a:solidFill>
                          <a:effectLst/>
                          <a:latin typeface="Calibri" panose="020F0502020204030204" pitchFamily="34" charset="0"/>
                        </a:rPr>
                        <a:t>32.89</a:t>
                      </a:r>
                    </a:p>
                  </a:txBody>
                  <a:tcPr marL="4961" marR="4961" marT="4961"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r" fontAlgn="b"/>
                      <a:r>
                        <a:rPr lang="en-GB" sz="1400" b="0" i="0" u="none" strike="noStrike">
                          <a:solidFill>
                            <a:srgbClr val="000000"/>
                          </a:solidFill>
                          <a:effectLst/>
                          <a:latin typeface="Calibri" panose="020F0502020204030204" pitchFamily="34" charset="0"/>
                        </a:rPr>
                        <a:t>-64.2</a:t>
                      </a:r>
                    </a:p>
                  </a:txBody>
                  <a:tcPr marL="4961" marR="4961" marT="4961"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r" fontAlgn="b"/>
                      <a:r>
                        <a:rPr lang="en-GB" sz="1400" b="0" i="0" u="none" strike="noStrike">
                          <a:solidFill>
                            <a:srgbClr val="000000"/>
                          </a:solidFill>
                          <a:effectLst/>
                          <a:latin typeface="Calibri" panose="020F0502020204030204" pitchFamily="34" charset="0"/>
                        </a:rPr>
                        <a:t>0</a:t>
                      </a:r>
                    </a:p>
                  </a:txBody>
                  <a:tcPr marL="4961" marR="4961" marT="4961"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r" fontAlgn="b"/>
                      <a:r>
                        <a:rPr lang="en-GB" sz="1400" b="0" i="0" u="none" strike="noStrike">
                          <a:solidFill>
                            <a:srgbClr val="000000"/>
                          </a:solidFill>
                          <a:effectLst/>
                          <a:latin typeface="Calibri" panose="020F0502020204030204" pitchFamily="34" charset="0"/>
                        </a:rPr>
                        <a:t>0</a:t>
                      </a:r>
                    </a:p>
                  </a:txBody>
                  <a:tcPr marL="4961" marR="4961" marT="4961" marB="0" anchor="b">
                    <a:lnL>
                      <a:noFill/>
                    </a:lnL>
                    <a:lnR w="6350" cap="flat" cmpd="sng" algn="ctr">
                      <a:solidFill>
                        <a:srgbClr val="4472C4"/>
                      </a:solidFill>
                      <a:prstDash val="solid"/>
                      <a:round/>
                      <a:headEnd type="none" w="med" len="med"/>
                      <a:tailEnd type="none" w="med" len="med"/>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extLst>
                  <a:ext uri="{0D108BD9-81ED-4DB2-BD59-A6C34878D82A}">
                    <a16:rowId xmlns:a16="http://schemas.microsoft.com/office/drawing/2014/main" val="3273434671"/>
                  </a:ext>
                </a:extLst>
              </a:tr>
              <a:tr h="266793">
                <a:tc>
                  <a:txBody>
                    <a:bodyPr/>
                    <a:lstStyle/>
                    <a:p>
                      <a:pPr algn="l" fontAlgn="b"/>
                      <a:r>
                        <a:rPr lang="en-GB" sz="1400" b="0" i="0" u="none" strike="noStrike">
                          <a:solidFill>
                            <a:srgbClr val="000000"/>
                          </a:solidFill>
                          <a:effectLst/>
                          <a:latin typeface="Calibri" panose="020F0502020204030204" pitchFamily="34" charset="0"/>
                        </a:rPr>
                        <a:t>MB1819</a:t>
                      </a:r>
                    </a:p>
                  </a:txBody>
                  <a:tcPr marL="4961" marR="4961" marT="4961" marB="0" anchor="b">
                    <a:lnL w="6350" cap="flat" cmpd="sng" algn="ctr">
                      <a:solidFill>
                        <a:srgbClr val="4472C4"/>
                      </a:solidFill>
                      <a:prstDash val="solid"/>
                      <a:round/>
                      <a:headEnd type="none" w="med" len="med"/>
                      <a:tailEnd type="none" w="med" len="med"/>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l" fontAlgn="b"/>
                      <a:r>
                        <a:rPr lang="en-GB" sz="1400" b="0" i="0" u="none" strike="noStrike" dirty="0">
                          <a:solidFill>
                            <a:srgbClr val="000000"/>
                          </a:solidFill>
                          <a:effectLst/>
                          <a:latin typeface="Calibri" panose="020F0502020204030204" pitchFamily="34" charset="0"/>
                        </a:rPr>
                        <a:t>PE19</a:t>
                      </a:r>
                    </a:p>
                  </a:txBody>
                  <a:tcPr marL="4961" marR="4961" marT="4961"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l" fontAlgn="b"/>
                      <a:r>
                        <a:rPr lang="en-GB" sz="1000" b="0" i="0" u="none" strike="noStrike">
                          <a:solidFill>
                            <a:srgbClr val="000000"/>
                          </a:solidFill>
                          <a:effectLst/>
                          <a:latin typeface="Calibri" panose="020F0502020204030204" pitchFamily="34" charset="0"/>
                        </a:rPr>
                        <a:t>pe family protein pe19</a:t>
                      </a:r>
                    </a:p>
                  </a:txBody>
                  <a:tcPr marL="4961" marR="4961" marT="4961"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r" fontAlgn="b"/>
                      <a:r>
                        <a:rPr lang="en-GB" sz="1400" b="0" i="0" u="none" strike="noStrike">
                          <a:solidFill>
                            <a:srgbClr val="000000"/>
                          </a:solidFill>
                          <a:effectLst/>
                          <a:latin typeface="Calibri" panose="020F0502020204030204" pitchFamily="34" charset="0"/>
                        </a:rPr>
                        <a:t>6</a:t>
                      </a:r>
                    </a:p>
                  </a:txBody>
                  <a:tcPr marL="4961" marR="4961" marT="4961"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r" fontAlgn="b"/>
                      <a:r>
                        <a:rPr lang="en-GB" sz="1400" b="0" i="0" u="none" strike="noStrike">
                          <a:solidFill>
                            <a:srgbClr val="000000"/>
                          </a:solidFill>
                          <a:effectLst/>
                          <a:latin typeface="Calibri" panose="020F0502020204030204" pitchFamily="34" charset="0"/>
                        </a:rPr>
                        <a:t>106.2</a:t>
                      </a:r>
                    </a:p>
                  </a:txBody>
                  <a:tcPr marL="4961" marR="4961" marT="4961"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r" fontAlgn="b"/>
                      <a:r>
                        <a:rPr lang="en-GB" sz="1400" b="0" i="0" u="none" strike="noStrike">
                          <a:solidFill>
                            <a:srgbClr val="000000"/>
                          </a:solidFill>
                          <a:effectLst/>
                          <a:latin typeface="Calibri" panose="020F0502020204030204" pitchFamily="34" charset="0"/>
                        </a:rPr>
                        <a:t>2.6</a:t>
                      </a:r>
                    </a:p>
                  </a:txBody>
                  <a:tcPr marL="4961" marR="4961" marT="4961"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r" fontAlgn="b"/>
                      <a:r>
                        <a:rPr lang="en-GB" sz="1400" b="0" i="0" u="none" strike="noStrike" dirty="0">
                          <a:solidFill>
                            <a:srgbClr val="000000"/>
                          </a:solidFill>
                          <a:effectLst/>
                          <a:latin typeface="Calibri" panose="020F0502020204030204" pitchFamily="34" charset="0"/>
                        </a:rPr>
                        <a:t>-3.87</a:t>
                      </a:r>
                    </a:p>
                  </a:txBody>
                  <a:tcPr marL="4961" marR="4961" marT="4961"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r" fontAlgn="b"/>
                      <a:r>
                        <a:rPr lang="en-GB" sz="1400" b="0" i="0" u="none" strike="noStrike" dirty="0">
                          <a:solidFill>
                            <a:srgbClr val="000000"/>
                          </a:solidFill>
                          <a:effectLst/>
                          <a:latin typeface="Calibri" panose="020F0502020204030204" pitchFamily="34" charset="0"/>
                        </a:rPr>
                        <a:t>2549.7</a:t>
                      </a:r>
                    </a:p>
                  </a:txBody>
                  <a:tcPr marL="4961" marR="4961" marT="4961"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r" fontAlgn="b"/>
                      <a:r>
                        <a:rPr lang="en-GB" sz="1400" b="0" i="0" u="none" strike="noStrike" dirty="0">
                          <a:solidFill>
                            <a:srgbClr val="000000"/>
                          </a:solidFill>
                          <a:effectLst/>
                          <a:latin typeface="Calibri" panose="020F0502020204030204" pitchFamily="34" charset="0"/>
                        </a:rPr>
                        <a:t>62.15</a:t>
                      </a:r>
                    </a:p>
                  </a:txBody>
                  <a:tcPr marL="4961" marR="4961" marT="4961"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r" fontAlgn="b"/>
                      <a:r>
                        <a:rPr lang="en-GB" sz="1400" b="0" i="0" u="none" strike="noStrike">
                          <a:solidFill>
                            <a:srgbClr val="000000"/>
                          </a:solidFill>
                          <a:effectLst/>
                          <a:latin typeface="Calibri" panose="020F0502020204030204" pitchFamily="34" charset="0"/>
                        </a:rPr>
                        <a:t>-103.6</a:t>
                      </a:r>
                    </a:p>
                  </a:txBody>
                  <a:tcPr marL="4961" marR="4961" marT="4961"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r" fontAlgn="b"/>
                      <a:r>
                        <a:rPr lang="en-GB" sz="1400" b="0" i="0" u="none" strike="noStrike">
                          <a:solidFill>
                            <a:srgbClr val="000000"/>
                          </a:solidFill>
                          <a:effectLst/>
                          <a:latin typeface="Calibri" panose="020F0502020204030204" pitchFamily="34" charset="0"/>
                        </a:rPr>
                        <a:t>0</a:t>
                      </a:r>
                    </a:p>
                  </a:txBody>
                  <a:tcPr marL="4961" marR="4961" marT="4961"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r" fontAlgn="b"/>
                      <a:r>
                        <a:rPr lang="en-GB" sz="1400" b="0" i="0" u="none" strike="noStrike">
                          <a:solidFill>
                            <a:srgbClr val="000000"/>
                          </a:solidFill>
                          <a:effectLst/>
                          <a:latin typeface="Calibri" panose="020F0502020204030204" pitchFamily="34" charset="0"/>
                        </a:rPr>
                        <a:t>0</a:t>
                      </a:r>
                    </a:p>
                  </a:txBody>
                  <a:tcPr marL="4961" marR="4961" marT="4961" marB="0" anchor="b">
                    <a:lnL>
                      <a:noFill/>
                    </a:lnL>
                    <a:lnR w="6350" cap="flat" cmpd="sng" algn="ctr">
                      <a:solidFill>
                        <a:srgbClr val="4472C4"/>
                      </a:solidFill>
                      <a:prstDash val="solid"/>
                      <a:round/>
                      <a:headEnd type="none" w="med" len="med"/>
                      <a:tailEnd type="none" w="med" len="med"/>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extLst>
                  <a:ext uri="{0D108BD9-81ED-4DB2-BD59-A6C34878D82A}">
                    <a16:rowId xmlns:a16="http://schemas.microsoft.com/office/drawing/2014/main" val="152519451"/>
                  </a:ext>
                </a:extLst>
              </a:tr>
              <a:tr h="398053">
                <a:tc>
                  <a:txBody>
                    <a:bodyPr/>
                    <a:lstStyle/>
                    <a:p>
                      <a:pPr algn="l" fontAlgn="b"/>
                      <a:r>
                        <a:rPr lang="en-GB" sz="1400" b="0" i="0" u="none" strike="noStrike">
                          <a:solidFill>
                            <a:srgbClr val="000000"/>
                          </a:solidFill>
                          <a:effectLst/>
                          <a:latin typeface="Calibri" panose="020F0502020204030204" pitchFamily="34" charset="0"/>
                        </a:rPr>
                        <a:t>MB2497</a:t>
                      </a:r>
                    </a:p>
                  </a:txBody>
                  <a:tcPr marL="4961" marR="4961" marT="4961" marB="0" anchor="b">
                    <a:lnL w="6350" cap="flat" cmpd="sng" algn="ctr">
                      <a:solidFill>
                        <a:srgbClr val="4472C4"/>
                      </a:solidFill>
                      <a:prstDash val="solid"/>
                      <a:round/>
                      <a:headEnd type="none" w="med" len="med"/>
                      <a:tailEnd type="none" w="med" len="med"/>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l" fontAlgn="b"/>
                      <a:r>
                        <a:rPr lang="en-GB" sz="1400" b="0" i="0" u="none" strike="noStrike" dirty="0" err="1">
                          <a:solidFill>
                            <a:srgbClr val="000000"/>
                          </a:solidFill>
                          <a:effectLst/>
                          <a:latin typeface="Calibri" panose="020F0502020204030204" pitchFamily="34" charset="0"/>
                        </a:rPr>
                        <a:t>glbO</a:t>
                      </a:r>
                      <a:endParaRPr lang="en-GB" sz="1400" b="0" i="0" u="none" strike="noStrike" dirty="0">
                        <a:solidFill>
                          <a:srgbClr val="000000"/>
                        </a:solidFill>
                        <a:effectLst/>
                        <a:latin typeface="Calibri" panose="020F0502020204030204" pitchFamily="34" charset="0"/>
                      </a:endParaRPr>
                    </a:p>
                  </a:txBody>
                  <a:tcPr marL="4961" marR="4961" marT="4961"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l" fontAlgn="b"/>
                      <a:r>
                        <a:rPr lang="en-GB" sz="1000" b="0" i="0" u="none" strike="noStrike">
                          <a:solidFill>
                            <a:srgbClr val="000000"/>
                          </a:solidFill>
                          <a:effectLst/>
                          <a:latin typeface="Calibri" panose="020F0502020204030204" pitchFamily="34" charset="0"/>
                        </a:rPr>
                        <a:t>globin (oxygen-binding protein) glbo</a:t>
                      </a:r>
                    </a:p>
                  </a:txBody>
                  <a:tcPr marL="4961" marR="4961" marT="4961"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r" fontAlgn="b"/>
                      <a:r>
                        <a:rPr lang="en-GB" sz="1400" b="0" i="0" u="none" strike="noStrike">
                          <a:solidFill>
                            <a:srgbClr val="000000"/>
                          </a:solidFill>
                          <a:effectLst/>
                          <a:latin typeface="Calibri" panose="020F0502020204030204" pitchFamily="34" charset="0"/>
                        </a:rPr>
                        <a:t>9</a:t>
                      </a:r>
                    </a:p>
                  </a:txBody>
                  <a:tcPr marL="4961" marR="4961" marT="4961"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r" fontAlgn="b"/>
                      <a:r>
                        <a:rPr lang="en-GB" sz="1400" b="0" i="0" u="none" strike="noStrike">
                          <a:solidFill>
                            <a:srgbClr val="000000"/>
                          </a:solidFill>
                          <a:effectLst/>
                          <a:latin typeface="Calibri" panose="020F0502020204030204" pitchFamily="34" charset="0"/>
                        </a:rPr>
                        <a:t>217.3</a:t>
                      </a:r>
                    </a:p>
                  </a:txBody>
                  <a:tcPr marL="4961" marR="4961" marT="4961"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r" fontAlgn="b"/>
                      <a:r>
                        <a:rPr lang="en-GB" sz="1400" b="0" i="0" u="none" strike="noStrike">
                          <a:solidFill>
                            <a:srgbClr val="000000"/>
                          </a:solidFill>
                          <a:effectLst/>
                          <a:latin typeface="Calibri" panose="020F0502020204030204" pitchFamily="34" charset="0"/>
                        </a:rPr>
                        <a:t>30.1</a:t>
                      </a:r>
                    </a:p>
                  </a:txBody>
                  <a:tcPr marL="4961" marR="4961" marT="4961"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r" fontAlgn="b"/>
                      <a:r>
                        <a:rPr lang="en-GB" sz="1400" b="0" i="0" u="none" strike="noStrike">
                          <a:solidFill>
                            <a:srgbClr val="000000"/>
                          </a:solidFill>
                          <a:effectLst/>
                          <a:latin typeface="Calibri" panose="020F0502020204030204" pitchFamily="34" charset="0"/>
                        </a:rPr>
                        <a:t>-2.66</a:t>
                      </a:r>
                    </a:p>
                  </a:txBody>
                  <a:tcPr marL="4961" marR="4961" marT="4961"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r" fontAlgn="b"/>
                      <a:r>
                        <a:rPr lang="en-GB" sz="1400" b="0" i="0" u="none" strike="noStrike">
                          <a:solidFill>
                            <a:srgbClr val="000000"/>
                          </a:solidFill>
                          <a:effectLst/>
                          <a:latin typeface="Calibri" panose="020F0502020204030204" pitchFamily="34" charset="0"/>
                        </a:rPr>
                        <a:t>7822.6</a:t>
                      </a:r>
                    </a:p>
                  </a:txBody>
                  <a:tcPr marL="4961" marR="4961" marT="4961"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r" fontAlgn="b"/>
                      <a:r>
                        <a:rPr lang="en-GB" sz="1400" b="0" i="0" u="none" strike="noStrike">
                          <a:solidFill>
                            <a:srgbClr val="000000"/>
                          </a:solidFill>
                          <a:effectLst/>
                          <a:latin typeface="Calibri" panose="020F0502020204030204" pitchFamily="34" charset="0"/>
                        </a:rPr>
                        <a:t>1084.78</a:t>
                      </a:r>
                    </a:p>
                  </a:txBody>
                  <a:tcPr marL="4961" marR="4961" marT="4961"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r" fontAlgn="b"/>
                      <a:r>
                        <a:rPr lang="en-GB" sz="1400" b="0" i="0" u="none" strike="noStrike" dirty="0">
                          <a:solidFill>
                            <a:srgbClr val="000000"/>
                          </a:solidFill>
                          <a:effectLst/>
                          <a:latin typeface="Calibri" panose="020F0502020204030204" pitchFamily="34" charset="0"/>
                        </a:rPr>
                        <a:t>-187.2</a:t>
                      </a:r>
                    </a:p>
                  </a:txBody>
                  <a:tcPr marL="4961" marR="4961" marT="4961"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r" fontAlgn="b"/>
                      <a:r>
                        <a:rPr lang="en-GB" sz="1400" b="0" i="0" u="none" strike="noStrike">
                          <a:solidFill>
                            <a:srgbClr val="000000"/>
                          </a:solidFill>
                          <a:effectLst/>
                          <a:latin typeface="Calibri" panose="020F0502020204030204" pitchFamily="34" charset="0"/>
                        </a:rPr>
                        <a:t>0</a:t>
                      </a:r>
                    </a:p>
                  </a:txBody>
                  <a:tcPr marL="4961" marR="4961" marT="4961"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r" fontAlgn="b"/>
                      <a:r>
                        <a:rPr lang="en-GB" sz="1400" b="0" i="0" u="none" strike="noStrike">
                          <a:solidFill>
                            <a:srgbClr val="000000"/>
                          </a:solidFill>
                          <a:effectLst/>
                          <a:latin typeface="Calibri" panose="020F0502020204030204" pitchFamily="34" charset="0"/>
                        </a:rPr>
                        <a:t>0</a:t>
                      </a:r>
                    </a:p>
                  </a:txBody>
                  <a:tcPr marL="4961" marR="4961" marT="4961" marB="0" anchor="b">
                    <a:lnL>
                      <a:noFill/>
                    </a:lnL>
                    <a:lnR w="6350" cap="flat" cmpd="sng" algn="ctr">
                      <a:solidFill>
                        <a:srgbClr val="4472C4"/>
                      </a:solidFill>
                      <a:prstDash val="solid"/>
                      <a:round/>
                      <a:headEnd type="none" w="med" len="med"/>
                      <a:tailEnd type="none" w="med" len="med"/>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extLst>
                  <a:ext uri="{0D108BD9-81ED-4DB2-BD59-A6C34878D82A}">
                    <a16:rowId xmlns:a16="http://schemas.microsoft.com/office/drawing/2014/main" val="3528822832"/>
                  </a:ext>
                </a:extLst>
              </a:tr>
              <a:tr h="529313">
                <a:tc>
                  <a:txBody>
                    <a:bodyPr/>
                    <a:lstStyle/>
                    <a:p>
                      <a:pPr algn="l" fontAlgn="b"/>
                      <a:r>
                        <a:rPr lang="en-GB" sz="1400" b="0" i="0" u="none" strike="noStrike">
                          <a:solidFill>
                            <a:srgbClr val="000000"/>
                          </a:solidFill>
                          <a:effectLst/>
                          <a:latin typeface="Calibri" panose="020F0502020204030204" pitchFamily="34" charset="0"/>
                        </a:rPr>
                        <a:t>MB2636c</a:t>
                      </a:r>
                    </a:p>
                  </a:txBody>
                  <a:tcPr marL="4961" marR="4961" marT="4961" marB="0" anchor="b">
                    <a:lnL w="6350" cap="flat" cmpd="sng" algn="ctr">
                      <a:solidFill>
                        <a:srgbClr val="4472C4"/>
                      </a:solidFill>
                      <a:prstDash val="solid"/>
                      <a:round/>
                      <a:headEnd type="none" w="med" len="med"/>
                      <a:tailEnd type="none" w="med" len="med"/>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l" fontAlgn="b"/>
                      <a:r>
                        <a:rPr lang="en-GB" sz="1400" b="0" i="0" u="none" strike="noStrike" dirty="0" err="1">
                          <a:solidFill>
                            <a:srgbClr val="000000"/>
                          </a:solidFill>
                          <a:effectLst/>
                          <a:latin typeface="Calibri" panose="020F0502020204030204" pitchFamily="34" charset="0"/>
                        </a:rPr>
                        <a:t>snop</a:t>
                      </a:r>
                      <a:endParaRPr lang="en-GB" sz="1400" b="0" i="0" u="none" strike="noStrike" dirty="0">
                        <a:solidFill>
                          <a:srgbClr val="000000"/>
                        </a:solidFill>
                        <a:effectLst/>
                        <a:latin typeface="Calibri" panose="020F0502020204030204" pitchFamily="34" charset="0"/>
                      </a:endParaRPr>
                    </a:p>
                  </a:txBody>
                  <a:tcPr marL="4961" marR="4961" marT="4961"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l" fontAlgn="b"/>
                      <a:r>
                        <a:rPr lang="en-GB" sz="1000" b="0" i="0" u="none" strike="noStrike">
                          <a:solidFill>
                            <a:srgbClr val="000000"/>
                          </a:solidFill>
                          <a:effectLst/>
                          <a:latin typeface="Calibri" panose="020F0502020204030204" pitchFamily="34" charset="0"/>
                        </a:rPr>
                        <a:t>probable glutamine amidotransferase snop</a:t>
                      </a:r>
                    </a:p>
                  </a:txBody>
                  <a:tcPr marL="4961" marR="4961" marT="4961"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r" fontAlgn="b"/>
                      <a:r>
                        <a:rPr lang="en-GB" sz="1400" b="0" i="0" u="none" strike="noStrike">
                          <a:solidFill>
                            <a:srgbClr val="000000"/>
                          </a:solidFill>
                          <a:effectLst/>
                          <a:latin typeface="Calibri" panose="020F0502020204030204" pitchFamily="34" charset="0"/>
                        </a:rPr>
                        <a:t>3</a:t>
                      </a:r>
                    </a:p>
                  </a:txBody>
                  <a:tcPr marL="4961" marR="4961" marT="4961"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r" fontAlgn="b"/>
                      <a:r>
                        <a:rPr lang="en-GB" sz="1400" b="0" i="0" u="none" strike="noStrike">
                          <a:solidFill>
                            <a:srgbClr val="000000"/>
                          </a:solidFill>
                          <a:effectLst/>
                          <a:latin typeface="Calibri" panose="020F0502020204030204" pitchFamily="34" charset="0"/>
                        </a:rPr>
                        <a:t>248.3</a:t>
                      </a:r>
                    </a:p>
                  </a:txBody>
                  <a:tcPr marL="4961" marR="4961" marT="4961"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r" fontAlgn="b"/>
                      <a:r>
                        <a:rPr lang="en-GB" sz="1400" b="0" i="0" u="none" strike="noStrike">
                          <a:solidFill>
                            <a:srgbClr val="000000"/>
                          </a:solidFill>
                          <a:effectLst/>
                          <a:latin typeface="Calibri" panose="020F0502020204030204" pitchFamily="34" charset="0"/>
                        </a:rPr>
                        <a:t>0.3</a:t>
                      </a:r>
                    </a:p>
                  </a:txBody>
                  <a:tcPr marL="4961" marR="4961" marT="4961"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r" fontAlgn="b"/>
                      <a:r>
                        <a:rPr lang="en-GB" sz="1400" b="0" i="0" u="none" strike="noStrike">
                          <a:solidFill>
                            <a:srgbClr val="000000"/>
                          </a:solidFill>
                          <a:effectLst/>
                          <a:latin typeface="Calibri" panose="020F0502020204030204" pitchFamily="34" charset="0"/>
                        </a:rPr>
                        <a:t>-5.57</a:t>
                      </a:r>
                    </a:p>
                  </a:txBody>
                  <a:tcPr marL="4961" marR="4961" marT="4961"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r" fontAlgn="b"/>
                      <a:r>
                        <a:rPr lang="en-GB" sz="1400" b="0" i="0" u="none" strike="noStrike" dirty="0">
                          <a:solidFill>
                            <a:srgbClr val="000000"/>
                          </a:solidFill>
                          <a:effectLst/>
                          <a:latin typeface="Calibri" panose="020F0502020204030204" pitchFamily="34" charset="0"/>
                        </a:rPr>
                        <a:t>2979.5</a:t>
                      </a:r>
                    </a:p>
                  </a:txBody>
                  <a:tcPr marL="4961" marR="4961" marT="4961"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r" fontAlgn="b"/>
                      <a:r>
                        <a:rPr lang="en-GB" sz="1400" b="0" i="0" u="none" strike="noStrike">
                          <a:solidFill>
                            <a:srgbClr val="000000"/>
                          </a:solidFill>
                          <a:effectLst/>
                          <a:latin typeface="Calibri" panose="020F0502020204030204" pitchFamily="34" charset="0"/>
                        </a:rPr>
                        <a:t>4.06</a:t>
                      </a:r>
                    </a:p>
                  </a:txBody>
                  <a:tcPr marL="4961" marR="4961" marT="4961"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r" fontAlgn="b"/>
                      <a:r>
                        <a:rPr lang="en-GB" sz="1400" b="0" i="0" u="none" strike="noStrike" dirty="0">
                          <a:solidFill>
                            <a:srgbClr val="000000"/>
                          </a:solidFill>
                          <a:effectLst/>
                          <a:latin typeface="Calibri" panose="020F0502020204030204" pitchFamily="34" charset="0"/>
                        </a:rPr>
                        <a:t>-248</a:t>
                      </a:r>
                    </a:p>
                  </a:txBody>
                  <a:tcPr marL="4961" marR="4961" marT="4961"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r" fontAlgn="b"/>
                      <a:r>
                        <a:rPr lang="en-GB" sz="1400" b="0" i="0" u="none" strike="noStrike" dirty="0">
                          <a:solidFill>
                            <a:srgbClr val="000000"/>
                          </a:solidFill>
                          <a:effectLst/>
                          <a:latin typeface="Calibri" panose="020F0502020204030204" pitchFamily="34" charset="0"/>
                        </a:rPr>
                        <a:t>0</a:t>
                      </a:r>
                    </a:p>
                  </a:txBody>
                  <a:tcPr marL="4961" marR="4961" marT="4961"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r" fontAlgn="b"/>
                      <a:r>
                        <a:rPr lang="en-GB" sz="1400" b="0" i="0" u="none" strike="noStrike">
                          <a:solidFill>
                            <a:srgbClr val="000000"/>
                          </a:solidFill>
                          <a:effectLst/>
                          <a:latin typeface="Calibri" panose="020F0502020204030204" pitchFamily="34" charset="0"/>
                        </a:rPr>
                        <a:t>0</a:t>
                      </a:r>
                    </a:p>
                  </a:txBody>
                  <a:tcPr marL="4961" marR="4961" marT="4961" marB="0" anchor="b">
                    <a:lnL>
                      <a:noFill/>
                    </a:lnL>
                    <a:lnR w="6350" cap="flat" cmpd="sng" algn="ctr">
                      <a:solidFill>
                        <a:srgbClr val="4472C4"/>
                      </a:solidFill>
                      <a:prstDash val="solid"/>
                      <a:round/>
                      <a:headEnd type="none" w="med" len="med"/>
                      <a:tailEnd type="none" w="med" len="med"/>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extLst>
                  <a:ext uri="{0D108BD9-81ED-4DB2-BD59-A6C34878D82A}">
                    <a16:rowId xmlns:a16="http://schemas.microsoft.com/office/drawing/2014/main" val="3104975799"/>
                  </a:ext>
                </a:extLst>
              </a:tr>
              <a:tr h="398053">
                <a:tc>
                  <a:txBody>
                    <a:bodyPr/>
                    <a:lstStyle/>
                    <a:p>
                      <a:pPr algn="l" fontAlgn="b"/>
                      <a:r>
                        <a:rPr lang="en-GB" sz="1400" b="0" i="0" u="none" strike="noStrike">
                          <a:solidFill>
                            <a:srgbClr val="000000"/>
                          </a:solidFill>
                          <a:effectLst/>
                          <a:latin typeface="Calibri" panose="020F0502020204030204" pitchFamily="34" charset="0"/>
                        </a:rPr>
                        <a:t>MB2849c</a:t>
                      </a:r>
                    </a:p>
                  </a:txBody>
                  <a:tcPr marL="4961" marR="4961" marT="4961" marB="0" anchor="b">
                    <a:lnL w="6350" cap="flat" cmpd="sng" algn="ctr">
                      <a:solidFill>
                        <a:srgbClr val="4472C4"/>
                      </a:solidFill>
                      <a:prstDash val="solid"/>
                      <a:round/>
                      <a:headEnd type="none" w="med" len="med"/>
                      <a:tailEnd type="none" w="med" len="med"/>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l" fontAlgn="b"/>
                      <a:r>
                        <a:rPr lang="en-GB" sz="1400" b="0" i="0" u="none" strike="noStrike" dirty="0">
                          <a:solidFill>
                            <a:srgbClr val="000000"/>
                          </a:solidFill>
                          <a:effectLst/>
                          <a:latin typeface="Calibri" panose="020F0502020204030204" pitchFamily="34" charset="0"/>
                        </a:rPr>
                        <a:t>NA</a:t>
                      </a:r>
                    </a:p>
                  </a:txBody>
                  <a:tcPr marL="4961" marR="4961" marT="4961"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l" fontAlgn="b"/>
                      <a:r>
                        <a:rPr lang="en-GB" sz="1000" b="0" i="0" u="none" strike="noStrike">
                          <a:solidFill>
                            <a:srgbClr val="000000"/>
                          </a:solidFill>
                          <a:effectLst/>
                          <a:latin typeface="Calibri" panose="020F0502020204030204" pitchFamily="34" charset="0"/>
                        </a:rPr>
                        <a:t>CONSERVED HYPOTHETICAL PROTEIN</a:t>
                      </a:r>
                    </a:p>
                  </a:txBody>
                  <a:tcPr marL="4961" marR="4961" marT="4961"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r" fontAlgn="b"/>
                      <a:r>
                        <a:rPr lang="en-GB" sz="1400" b="0" i="0" u="none" strike="noStrike">
                          <a:solidFill>
                            <a:srgbClr val="000000"/>
                          </a:solidFill>
                          <a:effectLst/>
                          <a:latin typeface="Calibri" panose="020F0502020204030204" pitchFamily="34" charset="0"/>
                        </a:rPr>
                        <a:t>4</a:t>
                      </a:r>
                    </a:p>
                  </a:txBody>
                  <a:tcPr marL="4961" marR="4961" marT="4961"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r" fontAlgn="b"/>
                      <a:r>
                        <a:rPr lang="en-GB" sz="1400" b="0" i="0" u="none" strike="noStrike">
                          <a:solidFill>
                            <a:srgbClr val="000000"/>
                          </a:solidFill>
                          <a:effectLst/>
                          <a:latin typeface="Calibri" panose="020F0502020204030204" pitchFamily="34" charset="0"/>
                        </a:rPr>
                        <a:t>97.9</a:t>
                      </a:r>
                    </a:p>
                  </a:txBody>
                  <a:tcPr marL="4961" marR="4961" marT="4961"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r" fontAlgn="b"/>
                      <a:r>
                        <a:rPr lang="en-GB" sz="1400" b="0" i="0" u="none" strike="noStrike">
                          <a:solidFill>
                            <a:srgbClr val="000000"/>
                          </a:solidFill>
                          <a:effectLst/>
                          <a:latin typeface="Calibri" panose="020F0502020204030204" pitchFamily="34" charset="0"/>
                        </a:rPr>
                        <a:t>0.3</a:t>
                      </a:r>
                    </a:p>
                  </a:txBody>
                  <a:tcPr marL="4961" marR="4961" marT="4961"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r" fontAlgn="b"/>
                      <a:r>
                        <a:rPr lang="en-GB" sz="1400" b="0" i="0" u="none" strike="noStrike">
                          <a:solidFill>
                            <a:srgbClr val="000000"/>
                          </a:solidFill>
                          <a:effectLst/>
                          <a:latin typeface="Calibri" panose="020F0502020204030204" pitchFamily="34" charset="0"/>
                        </a:rPr>
                        <a:t>-4.28</a:t>
                      </a:r>
                    </a:p>
                  </a:txBody>
                  <a:tcPr marL="4961" marR="4961" marT="4961"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r" fontAlgn="b"/>
                      <a:r>
                        <a:rPr lang="en-GB" sz="1400" b="0" i="0" u="none" strike="noStrike">
                          <a:solidFill>
                            <a:srgbClr val="000000"/>
                          </a:solidFill>
                          <a:effectLst/>
                          <a:latin typeface="Calibri" panose="020F0502020204030204" pitchFamily="34" charset="0"/>
                        </a:rPr>
                        <a:t>1567.1</a:t>
                      </a:r>
                    </a:p>
                  </a:txBody>
                  <a:tcPr marL="4961" marR="4961" marT="4961"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r" fontAlgn="b"/>
                      <a:r>
                        <a:rPr lang="en-GB" sz="1400" b="0" i="0" u="none" strike="noStrike">
                          <a:solidFill>
                            <a:srgbClr val="000000"/>
                          </a:solidFill>
                          <a:effectLst/>
                          <a:latin typeface="Calibri" panose="020F0502020204030204" pitchFamily="34" charset="0"/>
                        </a:rPr>
                        <a:t>4.87</a:t>
                      </a:r>
                    </a:p>
                  </a:txBody>
                  <a:tcPr marL="4961" marR="4961" marT="4961"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r" fontAlgn="b"/>
                      <a:r>
                        <a:rPr lang="en-GB" sz="1400" b="0" i="0" u="none" strike="noStrike">
                          <a:solidFill>
                            <a:srgbClr val="000000"/>
                          </a:solidFill>
                          <a:effectLst/>
                          <a:latin typeface="Calibri" panose="020F0502020204030204" pitchFamily="34" charset="0"/>
                        </a:rPr>
                        <a:t>-97.6</a:t>
                      </a:r>
                    </a:p>
                  </a:txBody>
                  <a:tcPr marL="4961" marR="4961" marT="4961"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r" fontAlgn="b"/>
                      <a:r>
                        <a:rPr lang="en-GB" sz="1400" b="0" i="0" u="none" strike="noStrike" dirty="0">
                          <a:solidFill>
                            <a:srgbClr val="000000"/>
                          </a:solidFill>
                          <a:effectLst/>
                          <a:latin typeface="Calibri" panose="020F0502020204030204" pitchFamily="34" charset="0"/>
                        </a:rPr>
                        <a:t>0</a:t>
                      </a:r>
                    </a:p>
                  </a:txBody>
                  <a:tcPr marL="4961" marR="4961" marT="4961"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r" fontAlgn="b"/>
                      <a:r>
                        <a:rPr lang="en-GB" sz="1400" b="0" i="0" u="none" strike="noStrike" dirty="0">
                          <a:solidFill>
                            <a:srgbClr val="000000"/>
                          </a:solidFill>
                          <a:effectLst/>
                          <a:latin typeface="Calibri" panose="020F0502020204030204" pitchFamily="34" charset="0"/>
                        </a:rPr>
                        <a:t>0</a:t>
                      </a:r>
                    </a:p>
                  </a:txBody>
                  <a:tcPr marL="4961" marR="4961" marT="4961" marB="0" anchor="b">
                    <a:lnL>
                      <a:noFill/>
                    </a:lnL>
                    <a:lnR w="6350" cap="flat" cmpd="sng" algn="ctr">
                      <a:solidFill>
                        <a:srgbClr val="4472C4"/>
                      </a:solidFill>
                      <a:prstDash val="solid"/>
                      <a:round/>
                      <a:headEnd type="none" w="med" len="med"/>
                      <a:tailEnd type="none" w="med" len="med"/>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extLst>
                  <a:ext uri="{0D108BD9-81ED-4DB2-BD59-A6C34878D82A}">
                    <a16:rowId xmlns:a16="http://schemas.microsoft.com/office/drawing/2014/main" val="952679374"/>
                  </a:ext>
                </a:extLst>
              </a:tr>
              <a:tr h="266793">
                <a:tc>
                  <a:txBody>
                    <a:bodyPr/>
                    <a:lstStyle/>
                    <a:p>
                      <a:pPr algn="l" fontAlgn="b"/>
                      <a:r>
                        <a:rPr lang="en-GB" sz="1400" b="0" i="0" u="none" strike="noStrike">
                          <a:solidFill>
                            <a:srgbClr val="000000"/>
                          </a:solidFill>
                          <a:effectLst/>
                          <a:latin typeface="Calibri" panose="020F0502020204030204" pitchFamily="34" charset="0"/>
                        </a:rPr>
                        <a:t>MB3080c</a:t>
                      </a:r>
                    </a:p>
                  </a:txBody>
                  <a:tcPr marL="4961" marR="4961" marT="4961" marB="0" anchor="b">
                    <a:lnL w="6350" cap="flat" cmpd="sng" algn="ctr">
                      <a:solidFill>
                        <a:srgbClr val="4472C4"/>
                      </a:solidFill>
                      <a:prstDash val="solid"/>
                      <a:round/>
                      <a:headEnd type="none" w="med" len="med"/>
                      <a:tailEnd type="none" w="med" len="med"/>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l" fontAlgn="b"/>
                      <a:r>
                        <a:rPr lang="en-GB" sz="1400" b="0" i="0" u="none" strike="noStrike" dirty="0">
                          <a:solidFill>
                            <a:srgbClr val="000000"/>
                          </a:solidFill>
                          <a:effectLst/>
                          <a:latin typeface="Calibri" panose="020F0502020204030204" pitchFamily="34" charset="0"/>
                        </a:rPr>
                        <a:t>NA</a:t>
                      </a:r>
                    </a:p>
                  </a:txBody>
                  <a:tcPr marL="4961" marR="4961" marT="4961"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l" fontAlgn="b"/>
                      <a:r>
                        <a:rPr lang="en-GB" sz="1000" b="0" i="0" u="none" strike="noStrike">
                          <a:solidFill>
                            <a:srgbClr val="000000"/>
                          </a:solidFill>
                          <a:effectLst/>
                          <a:latin typeface="Calibri" panose="020F0502020204030204" pitchFamily="34" charset="0"/>
                        </a:rPr>
                        <a:t>NADPH:quinone oxidoreductase</a:t>
                      </a:r>
                    </a:p>
                  </a:txBody>
                  <a:tcPr marL="4961" marR="4961" marT="4961"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r" fontAlgn="b"/>
                      <a:r>
                        <a:rPr lang="en-GB" sz="1400" b="0" i="0" u="none" strike="noStrike">
                          <a:solidFill>
                            <a:srgbClr val="000000"/>
                          </a:solidFill>
                          <a:effectLst/>
                          <a:latin typeface="Calibri" panose="020F0502020204030204" pitchFamily="34" charset="0"/>
                        </a:rPr>
                        <a:t>6</a:t>
                      </a:r>
                    </a:p>
                  </a:txBody>
                  <a:tcPr marL="4961" marR="4961" marT="4961"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r" fontAlgn="b"/>
                      <a:r>
                        <a:rPr lang="en-GB" sz="1400" b="0" i="0" u="none" strike="noStrike">
                          <a:solidFill>
                            <a:srgbClr val="000000"/>
                          </a:solidFill>
                          <a:effectLst/>
                          <a:latin typeface="Calibri" panose="020F0502020204030204" pitchFamily="34" charset="0"/>
                        </a:rPr>
                        <a:t>143.3</a:t>
                      </a:r>
                    </a:p>
                  </a:txBody>
                  <a:tcPr marL="4961" marR="4961" marT="4961"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r" fontAlgn="b"/>
                      <a:r>
                        <a:rPr lang="en-GB" sz="1400" b="0" i="0" u="none" strike="noStrike">
                          <a:solidFill>
                            <a:srgbClr val="000000"/>
                          </a:solidFill>
                          <a:effectLst/>
                          <a:latin typeface="Calibri" panose="020F0502020204030204" pitchFamily="34" charset="0"/>
                        </a:rPr>
                        <a:t>1561.5</a:t>
                      </a:r>
                    </a:p>
                  </a:txBody>
                  <a:tcPr marL="4961" marR="4961" marT="4961"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r" fontAlgn="b"/>
                      <a:r>
                        <a:rPr lang="en-GB" sz="1400" b="0" i="0" u="none" strike="noStrike">
                          <a:solidFill>
                            <a:srgbClr val="000000"/>
                          </a:solidFill>
                          <a:effectLst/>
                          <a:latin typeface="Calibri" panose="020F0502020204030204" pitchFamily="34" charset="0"/>
                        </a:rPr>
                        <a:t>3.4</a:t>
                      </a:r>
                    </a:p>
                  </a:txBody>
                  <a:tcPr marL="4961" marR="4961" marT="4961"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r" fontAlgn="b"/>
                      <a:r>
                        <a:rPr lang="en-GB" sz="1400" b="0" i="0" u="none" strike="noStrike">
                          <a:solidFill>
                            <a:srgbClr val="000000"/>
                          </a:solidFill>
                          <a:effectLst/>
                          <a:latin typeface="Calibri" panose="020F0502020204030204" pitchFamily="34" charset="0"/>
                        </a:rPr>
                        <a:t>3438.5</a:t>
                      </a:r>
                    </a:p>
                  </a:txBody>
                  <a:tcPr marL="4961" marR="4961" marT="4961"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r" fontAlgn="b"/>
                      <a:r>
                        <a:rPr lang="en-GB" sz="1400" b="0" i="0" u="none" strike="noStrike">
                          <a:solidFill>
                            <a:srgbClr val="000000"/>
                          </a:solidFill>
                          <a:effectLst/>
                          <a:latin typeface="Calibri" panose="020F0502020204030204" pitchFamily="34" charset="0"/>
                        </a:rPr>
                        <a:t>37475.7</a:t>
                      </a:r>
                    </a:p>
                  </a:txBody>
                  <a:tcPr marL="4961" marR="4961" marT="4961"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r" fontAlgn="b"/>
                      <a:r>
                        <a:rPr lang="en-GB" sz="1400" b="0" i="0" u="none" strike="noStrike">
                          <a:solidFill>
                            <a:srgbClr val="000000"/>
                          </a:solidFill>
                          <a:effectLst/>
                          <a:latin typeface="Calibri" panose="020F0502020204030204" pitchFamily="34" charset="0"/>
                        </a:rPr>
                        <a:t>1418.2</a:t>
                      </a:r>
                    </a:p>
                  </a:txBody>
                  <a:tcPr marL="4961" marR="4961" marT="4961"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r" fontAlgn="b"/>
                      <a:r>
                        <a:rPr lang="en-GB" sz="1400" b="0" i="0" u="none" strike="noStrike">
                          <a:solidFill>
                            <a:srgbClr val="000000"/>
                          </a:solidFill>
                          <a:effectLst/>
                          <a:latin typeface="Calibri" panose="020F0502020204030204" pitchFamily="34" charset="0"/>
                        </a:rPr>
                        <a:t>0</a:t>
                      </a:r>
                    </a:p>
                  </a:txBody>
                  <a:tcPr marL="4961" marR="4961" marT="4961"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r" fontAlgn="b"/>
                      <a:r>
                        <a:rPr lang="en-GB" sz="1400" b="0" i="0" u="none" strike="noStrike" dirty="0">
                          <a:solidFill>
                            <a:srgbClr val="000000"/>
                          </a:solidFill>
                          <a:effectLst/>
                          <a:latin typeface="Calibri" panose="020F0502020204030204" pitchFamily="34" charset="0"/>
                        </a:rPr>
                        <a:t>0</a:t>
                      </a:r>
                    </a:p>
                  </a:txBody>
                  <a:tcPr marL="4961" marR="4961" marT="4961" marB="0" anchor="b">
                    <a:lnL>
                      <a:noFill/>
                    </a:lnL>
                    <a:lnR w="6350" cap="flat" cmpd="sng" algn="ctr">
                      <a:solidFill>
                        <a:srgbClr val="4472C4"/>
                      </a:solidFill>
                      <a:prstDash val="solid"/>
                      <a:round/>
                      <a:headEnd type="none" w="med" len="med"/>
                      <a:tailEnd type="none" w="med" len="med"/>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extLst>
                  <a:ext uri="{0D108BD9-81ED-4DB2-BD59-A6C34878D82A}">
                    <a16:rowId xmlns:a16="http://schemas.microsoft.com/office/drawing/2014/main" val="912493835"/>
                  </a:ext>
                </a:extLst>
              </a:tr>
            </a:tbl>
          </a:graphicData>
        </a:graphic>
      </p:graphicFrame>
    </p:spTree>
    <p:extLst>
      <p:ext uri="{BB962C8B-B14F-4D97-AF65-F5344CB8AC3E}">
        <p14:creationId xmlns:p14="http://schemas.microsoft.com/office/powerpoint/2010/main" val="12274841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a:extLst>
              <a:ext uri="{FF2B5EF4-FFF2-40B4-BE49-F238E27FC236}">
                <a16:creationId xmlns:a16="http://schemas.microsoft.com/office/drawing/2014/main" id="{1EEC9284-5FF2-FF40-8C24-CA35DB5A7A82}"/>
              </a:ext>
            </a:extLst>
          </p:cNvPr>
          <p:cNvGraphicFramePr>
            <a:graphicFrameLocks noGrp="1"/>
          </p:cNvGraphicFramePr>
          <p:nvPr>
            <p:extLst>
              <p:ext uri="{D42A27DB-BD31-4B8C-83A1-F6EECF244321}">
                <p14:modId xmlns:p14="http://schemas.microsoft.com/office/powerpoint/2010/main" val="2883914483"/>
              </p:ext>
            </p:extLst>
          </p:nvPr>
        </p:nvGraphicFramePr>
        <p:xfrm>
          <a:off x="166255" y="2479963"/>
          <a:ext cx="11887197" cy="4253347"/>
        </p:xfrm>
        <a:graphic>
          <a:graphicData uri="http://schemas.openxmlformats.org/drawingml/2006/table">
            <a:tbl>
              <a:tblPr/>
              <a:tblGrid>
                <a:gridCol w="599644">
                  <a:extLst>
                    <a:ext uri="{9D8B030D-6E8A-4147-A177-3AD203B41FA5}">
                      <a16:colId xmlns:a16="http://schemas.microsoft.com/office/drawing/2014/main" val="3779813523"/>
                    </a:ext>
                  </a:extLst>
                </a:gridCol>
                <a:gridCol w="746673">
                  <a:extLst>
                    <a:ext uri="{9D8B030D-6E8A-4147-A177-3AD203B41FA5}">
                      <a16:colId xmlns:a16="http://schemas.microsoft.com/office/drawing/2014/main" val="1746973603"/>
                    </a:ext>
                  </a:extLst>
                </a:gridCol>
                <a:gridCol w="698436">
                  <a:extLst>
                    <a:ext uri="{9D8B030D-6E8A-4147-A177-3AD203B41FA5}">
                      <a16:colId xmlns:a16="http://schemas.microsoft.com/office/drawing/2014/main" val="1896621347"/>
                    </a:ext>
                  </a:extLst>
                </a:gridCol>
                <a:gridCol w="771956">
                  <a:extLst>
                    <a:ext uri="{9D8B030D-6E8A-4147-A177-3AD203B41FA5}">
                      <a16:colId xmlns:a16="http://schemas.microsoft.com/office/drawing/2014/main" val="635254770"/>
                    </a:ext>
                  </a:extLst>
                </a:gridCol>
                <a:gridCol w="771956">
                  <a:extLst>
                    <a:ext uri="{9D8B030D-6E8A-4147-A177-3AD203B41FA5}">
                      <a16:colId xmlns:a16="http://schemas.microsoft.com/office/drawing/2014/main" val="99735790"/>
                    </a:ext>
                  </a:extLst>
                </a:gridCol>
                <a:gridCol w="847773">
                  <a:extLst>
                    <a:ext uri="{9D8B030D-6E8A-4147-A177-3AD203B41FA5}">
                      <a16:colId xmlns:a16="http://schemas.microsoft.com/office/drawing/2014/main" val="3151712442"/>
                    </a:ext>
                  </a:extLst>
                </a:gridCol>
                <a:gridCol w="836287">
                  <a:extLst>
                    <a:ext uri="{9D8B030D-6E8A-4147-A177-3AD203B41FA5}">
                      <a16:colId xmlns:a16="http://schemas.microsoft.com/office/drawing/2014/main" val="859394703"/>
                    </a:ext>
                  </a:extLst>
                </a:gridCol>
                <a:gridCol w="992515">
                  <a:extLst>
                    <a:ext uri="{9D8B030D-6E8A-4147-A177-3AD203B41FA5}">
                      <a16:colId xmlns:a16="http://schemas.microsoft.com/office/drawing/2014/main" val="3543595455"/>
                    </a:ext>
                  </a:extLst>
                </a:gridCol>
                <a:gridCol w="781147">
                  <a:extLst>
                    <a:ext uri="{9D8B030D-6E8A-4147-A177-3AD203B41FA5}">
                      <a16:colId xmlns:a16="http://schemas.microsoft.com/office/drawing/2014/main" val="1989358570"/>
                    </a:ext>
                  </a:extLst>
                </a:gridCol>
                <a:gridCol w="753577">
                  <a:extLst>
                    <a:ext uri="{9D8B030D-6E8A-4147-A177-3AD203B41FA5}">
                      <a16:colId xmlns:a16="http://schemas.microsoft.com/office/drawing/2014/main" val="664029166"/>
                    </a:ext>
                  </a:extLst>
                </a:gridCol>
                <a:gridCol w="599644">
                  <a:extLst>
                    <a:ext uri="{9D8B030D-6E8A-4147-A177-3AD203B41FA5}">
                      <a16:colId xmlns:a16="http://schemas.microsoft.com/office/drawing/2014/main" val="1115043532"/>
                    </a:ext>
                  </a:extLst>
                </a:gridCol>
                <a:gridCol w="599644">
                  <a:extLst>
                    <a:ext uri="{9D8B030D-6E8A-4147-A177-3AD203B41FA5}">
                      <a16:colId xmlns:a16="http://schemas.microsoft.com/office/drawing/2014/main" val="1360297790"/>
                    </a:ext>
                  </a:extLst>
                </a:gridCol>
                <a:gridCol w="634107">
                  <a:extLst>
                    <a:ext uri="{9D8B030D-6E8A-4147-A177-3AD203B41FA5}">
                      <a16:colId xmlns:a16="http://schemas.microsoft.com/office/drawing/2014/main" val="808639107"/>
                    </a:ext>
                  </a:extLst>
                </a:gridCol>
                <a:gridCol w="827097">
                  <a:extLst>
                    <a:ext uri="{9D8B030D-6E8A-4147-A177-3AD203B41FA5}">
                      <a16:colId xmlns:a16="http://schemas.microsoft.com/office/drawing/2014/main" val="1725235064"/>
                    </a:ext>
                  </a:extLst>
                </a:gridCol>
                <a:gridCol w="827097">
                  <a:extLst>
                    <a:ext uri="{9D8B030D-6E8A-4147-A177-3AD203B41FA5}">
                      <a16:colId xmlns:a16="http://schemas.microsoft.com/office/drawing/2014/main" val="1625421367"/>
                    </a:ext>
                  </a:extLst>
                </a:gridCol>
                <a:gridCol w="599644">
                  <a:extLst>
                    <a:ext uri="{9D8B030D-6E8A-4147-A177-3AD203B41FA5}">
                      <a16:colId xmlns:a16="http://schemas.microsoft.com/office/drawing/2014/main" val="3585714566"/>
                    </a:ext>
                  </a:extLst>
                </a:gridCol>
              </a:tblGrid>
              <a:tr h="418964">
                <a:tc>
                  <a:txBody>
                    <a:bodyPr/>
                    <a:lstStyle/>
                    <a:p>
                      <a:pPr algn="l" fontAlgn="b"/>
                      <a:r>
                        <a:rPr lang="en-GB" sz="1000" b="1" i="0" u="none" strike="noStrike">
                          <a:solidFill>
                            <a:srgbClr val="000000"/>
                          </a:solidFill>
                          <a:effectLst/>
                          <a:latin typeface="Calibri" panose="020F0502020204030204" pitchFamily="34" charset="0"/>
                        </a:rPr>
                        <a:t>sample </a:t>
                      </a:r>
                    </a:p>
                  </a:txBody>
                  <a:tcPr marL="5984" marR="5984" marT="59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GB" sz="1000" b="1" i="0" u="none" strike="noStrike">
                          <a:solidFill>
                            <a:srgbClr val="000000"/>
                          </a:solidFill>
                          <a:effectLst/>
                          <a:latin typeface="Calibri" panose="020F0502020204030204" pitchFamily="34" charset="0"/>
                        </a:rPr>
                        <a:t>Experiment</a:t>
                      </a:r>
                    </a:p>
                  </a:txBody>
                  <a:tcPr marL="5984" marR="5984" marT="59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GB" sz="1000" b="1" i="0" u="none" strike="noStrike">
                          <a:solidFill>
                            <a:srgbClr val="000000"/>
                          </a:solidFill>
                          <a:effectLst/>
                          <a:latin typeface="Calibri" panose="020F0502020204030204" pitchFamily="34" charset="0"/>
                        </a:rPr>
                        <a:t>fastq reads*</a:t>
                      </a:r>
                    </a:p>
                  </a:txBody>
                  <a:tcPr marL="5984" marR="5984" marT="59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GB" sz="1000" b="1" i="0" u="none" strike="noStrike">
                          <a:solidFill>
                            <a:srgbClr val="000000"/>
                          </a:solidFill>
                          <a:effectLst/>
                          <a:latin typeface="Calibri" panose="020F0502020204030204" pitchFamily="34" charset="0"/>
                        </a:rPr>
                        <a:t>TGTTA reads</a:t>
                      </a:r>
                    </a:p>
                  </a:txBody>
                  <a:tcPr marL="5984" marR="5984" marT="59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GB" sz="1000" b="1" i="0" u="none" strike="noStrike">
                          <a:solidFill>
                            <a:srgbClr val="000000"/>
                          </a:solidFill>
                          <a:effectLst/>
                          <a:latin typeface="Calibri" panose="020F0502020204030204" pitchFamily="34" charset="0"/>
                        </a:rPr>
                        <a:t>% with tags</a:t>
                      </a:r>
                    </a:p>
                  </a:txBody>
                  <a:tcPr marL="5984" marR="5984" marT="59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GB" sz="1000" b="1" i="0" u="none" strike="noStrike">
                          <a:solidFill>
                            <a:srgbClr val="000000"/>
                          </a:solidFill>
                          <a:effectLst/>
                          <a:latin typeface="Calibri" panose="020F0502020204030204" pitchFamily="34" charset="0"/>
                        </a:rPr>
                        <a:t>mapped reads</a:t>
                      </a:r>
                    </a:p>
                  </a:txBody>
                  <a:tcPr marL="5984" marR="5984" marT="59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GB" sz="1000" b="1" i="0" u="none" strike="noStrike">
                          <a:solidFill>
                            <a:srgbClr val="000000"/>
                          </a:solidFill>
                          <a:effectLst/>
                          <a:latin typeface="Calibri" panose="020F0502020204030204" pitchFamily="34" charset="0"/>
                        </a:rPr>
                        <a:t>dup reads</a:t>
                      </a:r>
                    </a:p>
                  </a:txBody>
                  <a:tcPr marL="5984" marR="5984" marT="59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GB" sz="1000" b="1" i="0" u="none" strike="noStrike">
                          <a:solidFill>
                            <a:srgbClr val="000000"/>
                          </a:solidFill>
                          <a:effectLst/>
                          <a:latin typeface="Calibri" panose="020F0502020204030204" pitchFamily="34" charset="0"/>
                        </a:rPr>
                        <a:t>template reads</a:t>
                      </a:r>
                    </a:p>
                  </a:txBody>
                  <a:tcPr marL="5984" marR="5984" marT="59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GB" sz="1000" b="1" i="0" u="none" strike="noStrike">
                          <a:solidFill>
                            <a:srgbClr val="000000"/>
                          </a:solidFill>
                          <a:effectLst/>
                          <a:latin typeface="Calibri" panose="020F0502020204030204" pitchFamily="34" charset="0"/>
                        </a:rPr>
                        <a:t>sample 2</a:t>
                      </a:r>
                    </a:p>
                  </a:txBody>
                  <a:tcPr marL="5984" marR="5984" marT="59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GB" sz="1000" b="1" i="0" u="none" strike="noStrike">
                          <a:solidFill>
                            <a:srgbClr val="000000"/>
                          </a:solidFill>
                          <a:effectLst/>
                          <a:latin typeface="Calibri" panose="020F0502020204030204" pitchFamily="34" charset="0"/>
                        </a:rPr>
                        <a:t>reads TA sites</a:t>
                      </a:r>
                    </a:p>
                  </a:txBody>
                  <a:tcPr marL="5984" marR="5984" marT="59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GB" sz="1000" b="1" i="0" u="none" strike="noStrike">
                          <a:solidFill>
                            <a:srgbClr val="000000"/>
                          </a:solidFill>
                          <a:effectLst/>
                          <a:latin typeface="Calibri" panose="020F0502020204030204" pitchFamily="34" charset="0"/>
                        </a:rPr>
                        <a:t>% reads hit TA</a:t>
                      </a:r>
                    </a:p>
                  </a:txBody>
                  <a:tcPr marL="5984" marR="5984" marT="59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GB" sz="1000" b="1" i="0" u="none" strike="noStrike">
                          <a:solidFill>
                            <a:srgbClr val="000000"/>
                          </a:solidFill>
                          <a:effectLst/>
                          <a:latin typeface="Calibri" panose="020F0502020204030204" pitchFamily="34" charset="0"/>
                        </a:rPr>
                        <a:t>TA's hit</a:t>
                      </a:r>
                    </a:p>
                  </a:txBody>
                  <a:tcPr marL="5984" marR="5984" marT="59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GB" sz="1000" b="1" i="0" u="none" strike="noStrike">
                          <a:solidFill>
                            <a:srgbClr val="000000"/>
                          </a:solidFill>
                          <a:effectLst/>
                          <a:latin typeface="Calibri" panose="020F0502020204030204" pitchFamily="34" charset="0"/>
                        </a:rPr>
                        <a:t>insertion density</a:t>
                      </a:r>
                    </a:p>
                  </a:txBody>
                  <a:tcPr marL="5984" marR="5984" marT="59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GB" sz="1000" b="1" i="0" u="none" strike="noStrike">
                          <a:solidFill>
                            <a:srgbClr val="000000"/>
                          </a:solidFill>
                          <a:effectLst/>
                          <a:latin typeface="Calibri" panose="020F0502020204030204" pitchFamily="34" charset="0"/>
                        </a:rPr>
                        <a:t>max count</a:t>
                      </a:r>
                    </a:p>
                  </a:txBody>
                  <a:tcPr marL="5984" marR="5984" marT="59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GB" sz="1000" b="1" i="0" u="none" strike="noStrike">
                          <a:solidFill>
                            <a:srgbClr val="000000"/>
                          </a:solidFill>
                          <a:effectLst/>
                          <a:latin typeface="Calibri" panose="020F0502020204030204" pitchFamily="34" charset="0"/>
                        </a:rPr>
                        <a:t>max site</a:t>
                      </a:r>
                    </a:p>
                  </a:txBody>
                  <a:tcPr marL="5984" marR="5984" marT="59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GB" sz="1000" b="1" i="0" u="none" strike="noStrike">
                          <a:solidFill>
                            <a:srgbClr val="000000"/>
                          </a:solidFill>
                          <a:effectLst/>
                          <a:latin typeface="Calibri" panose="020F0502020204030204" pitchFamily="34" charset="0"/>
                        </a:rPr>
                        <a:t>NZ mean</a:t>
                      </a:r>
                    </a:p>
                  </a:txBody>
                  <a:tcPr marL="5984" marR="5984" marT="59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15289313"/>
                  </a:ext>
                </a:extLst>
              </a:tr>
              <a:tr h="214500">
                <a:tc>
                  <a:txBody>
                    <a:bodyPr/>
                    <a:lstStyle/>
                    <a:p>
                      <a:pPr algn="l" fontAlgn="b"/>
                      <a:r>
                        <a:rPr lang="en-GB" sz="1000" b="0" i="0" u="none" strike="noStrike">
                          <a:solidFill>
                            <a:srgbClr val="000000"/>
                          </a:solidFill>
                          <a:effectLst/>
                          <a:latin typeface="Calibri" panose="020F0502020204030204" pitchFamily="34" charset="0"/>
                        </a:rPr>
                        <a:t>A1</a:t>
                      </a:r>
                    </a:p>
                  </a:txBody>
                  <a:tcPr marL="5984" marR="5984" marT="5984" marB="0" anchor="b">
                    <a:lnL>
                      <a:noFill/>
                    </a:lnL>
                    <a:lnR>
                      <a:noFill/>
                    </a:lnR>
                    <a:lnT w="6350" cap="flat" cmpd="sng" algn="ctr">
                      <a:solidFill>
                        <a:srgbClr val="000000"/>
                      </a:solidFill>
                      <a:prstDash val="solid"/>
                      <a:round/>
                      <a:headEnd type="none" w="med" len="med"/>
                      <a:tailEnd type="none" w="med" len="med"/>
                    </a:lnT>
                    <a:lnB>
                      <a:noFill/>
                    </a:lnB>
                    <a:solidFill>
                      <a:srgbClr val="C6E0B4"/>
                    </a:solidFill>
                  </a:tcPr>
                </a:tc>
                <a:tc>
                  <a:txBody>
                    <a:bodyPr/>
                    <a:lstStyle/>
                    <a:p>
                      <a:pPr algn="l" fontAlgn="b"/>
                      <a:r>
                        <a:rPr lang="en-GB" sz="1000" b="0" i="0" u="none" strike="noStrike">
                          <a:solidFill>
                            <a:srgbClr val="000000"/>
                          </a:solidFill>
                          <a:effectLst/>
                          <a:latin typeface="Calibri" panose="020F0502020204030204" pitchFamily="34" charset="0"/>
                        </a:rPr>
                        <a:t>Men + 1</a:t>
                      </a:r>
                    </a:p>
                  </a:txBody>
                  <a:tcPr marL="5984" marR="5984" marT="5984" marB="0" anchor="b">
                    <a:lnL>
                      <a:noFill/>
                    </a:lnL>
                    <a:lnR>
                      <a:noFill/>
                    </a:lnR>
                    <a:lnT w="6350" cap="flat" cmpd="sng" algn="ctr">
                      <a:solidFill>
                        <a:srgbClr val="000000"/>
                      </a:solidFill>
                      <a:prstDash val="solid"/>
                      <a:round/>
                      <a:headEnd type="none" w="med" len="med"/>
                      <a:tailEnd type="none" w="med" len="med"/>
                    </a:lnT>
                    <a:lnB>
                      <a:noFill/>
                    </a:lnB>
                    <a:solidFill>
                      <a:srgbClr val="C6E0B4"/>
                    </a:solidFill>
                  </a:tcPr>
                </a:tc>
                <a:tc>
                  <a:txBody>
                    <a:bodyPr/>
                    <a:lstStyle/>
                    <a:p>
                      <a:pPr algn="r" fontAlgn="b"/>
                      <a:r>
                        <a:rPr lang="en-GB" sz="1000" b="0" i="0" u="none" strike="noStrike">
                          <a:solidFill>
                            <a:srgbClr val="000000"/>
                          </a:solidFill>
                          <a:effectLst/>
                          <a:latin typeface="Calibri" panose="020F0502020204030204" pitchFamily="34" charset="0"/>
                        </a:rPr>
                        <a:t>64796903</a:t>
                      </a:r>
                    </a:p>
                  </a:txBody>
                  <a:tcPr marL="5984" marR="5984" marT="5984" marB="0" anchor="b">
                    <a:lnL>
                      <a:noFill/>
                    </a:lnL>
                    <a:lnR>
                      <a:noFill/>
                    </a:lnR>
                    <a:lnT w="6350" cap="flat" cmpd="sng" algn="ctr">
                      <a:solidFill>
                        <a:srgbClr val="000000"/>
                      </a:solidFill>
                      <a:prstDash val="solid"/>
                      <a:round/>
                      <a:headEnd type="none" w="med" len="med"/>
                      <a:tailEnd type="none" w="med" len="med"/>
                    </a:lnT>
                    <a:lnB>
                      <a:noFill/>
                    </a:lnB>
                    <a:solidFill>
                      <a:srgbClr val="C6E0B4"/>
                    </a:solidFill>
                  </a:tcPr>
                </a:tc>
                <a:tc>
                  <a:txBody>
                    <a:bodyPr/>
                    <a:lstStyle/>
                    <a:p>
                      <a:pPr algn="r" fontAlgn="b"/>
                      <a:r>
                        <a:rPr lang="en-GB" sz="1000" b="0" i="0" u="none" strike="noStrike">
                          <a:solidFill>
                            <a:srgbClr val="000000"/>
                          </a:solidFill>
                          <a:effectLst/>
                          <a:latin typeface="Calibri" panose="020F0502020204030204" pitchFamily="34" charset="0"/>
                        </a:rPr>
                        <a:t>64105656</a:t>
                      </a:r>
                    </a:p>
                  </a:txBody>
                  <a:tcPr marL="5984" marR="5984" marT="5984" marB="0" anchor="b">
                    <a:lnL>
                      <a:noFill/>
                    </a:lnL>
                    <a:lnR>
                      <a:noFill/>
                    </a:lnR>
                    <a:lnT w="6350" cap="flat" cmpd="sng" algn="ctr">
                      <a:solidFill>
                        <a:srgbClr val="000000"/>
                      </a:solidFill>
                      <a:prstDash val="solid"/>
                      <a:round/>
                      <a:headEnd type="none" w="med" len="med"/>
                      <a:tailEnd type="none" w="med" len="med"/>
                    </a:lnT>
                    <a:lnB>
                      <a:noFill/>
                    </a:lnB>
                    <a:solidFill>
                      <a:srgbClr val="C6E0B4"/>
                    </a:solidFill>
                  </a:tcPr>
                </a:tc>
                <a:tc>
                  <a:txBody>
                    <a:bodyPr/>
                    <a:lstStyle/>
                    <a:p>
                      <a:pPr algn="r" fontAlgn="b"/>
                      <a:r>
                        <a:rPr lang="en-GB" sz="1000" b="0" i="0" u="none" strike="noStrike">
                          <a:solidFill>
                            <a:srgbClr val="000000"/>
                          </a:solidFill>
                          <a:effectLst/>
                          <a:latin typeface="Calibri" panose="020F0502020204030204" pitchFamily="34" charset="0"/>
                        </a:rPr>
                        <a:t>98.9</a:t>
                      </a:r>
                    </a:p>
                  </a:txBody>
                  <a:tcPr marL="5984" marR="5984" marT="5984" marB="0" anchor="b">
                    <a:lnL>
                      <a:noFill/>
                    </a:lnL>
                    <a:lnR>
                      <a:noFill/>
                    </a:lnR>
                    <a:lnT w="6350" cap="flat" cmpd="sng" algn="ctr">
                      <a:solidFill>
                        <a:srgbClr val="000000"/>
                      </a:solidFill>
                      <a:prstDash val="solid"/>
                      <a:round/>
                      <a:headEnd type="none" w="med" len="med"/>
                      <a:tailEnd type="none" w="med" len="med"/>
                    </a:lnT>
                    <a:lnB>
                      <a:noFill/>
                    </a:lnB>
                    <a:solidFill>
                      <a:srgbClr val="C6E0B4"/>
                    </a:solidFill>
                  </a:tcPr>
                </a:tc>
                <a:tc>
                  <a:txBody>
                    <a:bodyPr/>
                    <a:lstStyle/>
                    <a:p>
                      <a:pPr algn="r" fontAlgn="b"/>
                      <a:r>
                        <a:rPr lang="en-GB" sz="1000" b="0" i="0" u="none" strike="noStrike">
                          <a:solidFill>
                            <a:srgbClr val="000000"/>
                          </a:solidFill>
                          <a:effectLst/>
                          <a:latin typeface="Calibri" panose="020F0502020204030204" pitchFamily="34" charset="0"/>
                        </a:rPr>
                        <a:t>62078208</a:t>
                      </a:r>
                    </a:p>
                  </a:txBody>
                  <a:tcPr marL="5984" marR="5984" marT="5984" marB="0" anchor="b">
                    <a:lnL>
                      <a:noFill/>
                    </a:lnL>
                    <a:lnR>
                      <a:noFill/>
                    </a:lnR>
                    <a:lnT w="6350" cap="flat" cmpd="sng" algn="ctr">
                      <a:solidFill>
                        <a:srgbClr val="000000"/>
                      </a:solidFill>
                      <a:prstDash val="solid"/>
                      <a:round/>
                      <a:headEnd type="none" w="med" len="med"/>
                      <a:tailEnd type="none" w="med" len="med"/>
                    </a:lnT>
                    <a:lnB>
                      <a:noFill/>
                    </a:lnB>
                    <a:solidFill>
                      <a:srgbClr val="C6E0B4"/>
                    </a:solidFill>
                  </a:tcPr>
                </a:tc>
                <a:tc>
                  <a:txBody>
                    <a:bodyPr/>
                    <a:lstStyle/>
                    <a:p>
                      <a:pPr algn="r" fontAlgn="b"/>
                      <a:r>
                        <a:rPr lang="en-GB" sz="1000" b="0" i="0" u="none" strike="noStrike">
                          <a:solidFill>
                            <a:srgbClr val="000000"/>
                          </a:solidFill>
                          <a:effectLst/>
                          <a:latin typeface="Calibri" panose="020F0502020204030204" pitchFamily="34" charset="0"/>
                        </a:rPr>
                        <a:t>9974704</a:t>
                      </a:r>
                    </a:p>
                  </a:txBody>
                  <a:tcPr marL="5984" marR="5984" marT="5984" marB="0" anchor="b">
                    <a:lnL>
                      <a:noFill/>
                    </a:lnL>
                    <a:lnR>
                      <a:noFill/>
                    </a:lnR>
                    <a:lnT w="6350" cap="flat" cmpd="sng" algn="ctr">
                      <a:solidFill>
                        <a:srgbClr val="000000"/>
                      </a:solidFill>
                      <a:prstDash val="solid"/>
                      <a:round/>
                      <a:headEnd type="none" w="med" len="med"/>
                      <a:tailEnd type="none" w="med" len="med"/>
                    </a:lnT>
                    <a:lnB>
                      <a:noFill/>
                    </a:lnB>
                    <a:solidFill>
                      <a:srgbClr val="C6E0B4"/>
                    </a:solidFill>
                  </a:tcPr>
                </a:tc>
                <a:tc>
                  <a:txBody>
                    <a:bodyPr/>
                    <a:lstStyle/>
                    <a:p>
                      <a:pPr algn="r" fontAlgn="b"/>
                      <a:r>
                        <a:rPr lang="en-GB" sz="1000" b="0" i="0" u="none" strike="noStrike">
                          <a:solidFill>
                            <a:srgbClr val="000000"/>
                          </a:solidFill>
                          <a:effectLst/>
                          <a:latin typeface="Calibri" panose="020F0502020204030204" pitchFamily="34" charset="0"/>
                        </a:rPr>
                        <a:t>52103504</a:t>
                      </a:r>
                    </a:p>
                  </a:txBody>
                  <a:tcPr marL="5984" marR="5984" marT="5984" marB="0" anchor="b">
                    <a:lnL>
                      <a:noFill/>
                    </a:lnL>
                    <a:lnR>
                      <a:noFill/>
                    </a:lnR>
                    <a:lnT w="6350" cap="flat" cmpd="sng" algn="ctr">
                      <a:solidFill>
                        <a:srgbClr val="000000"/>
                      </a:solidFill>
                      <a:prstDash val="solid"/>
                      <a:round/>
                      <a:headEnd type="none" w="med" len="med"/>
                      <a:tailEnd type="none" w="med" len="med"/>
                    </a:lnT>
                    <a:lnB>
                      <a:noFill/>
                    </a:lnB>
                    <a:solidFill>
                      <a:srgbClr val="C6E0B4"/>
                    </a:solidFill>
                  </a:tcPr>
                </a:tc>
                <a:tc>
                  <a:txBody>
                    <a:bodyPr/>
                    <a:lstStyle/>
                    <a:p>
                      <a:pPr algn="l" fontAlgn="b"/>
                      <a:r>
                        <a:rPr lang="en-GB" sz="1000" b="0" i="0" u="none" strike="noStrike">
                          <a:solidFill>
                            <a:srgbClr val="000000"/>
                          </a:solidFill>
                          <a:effectLst/>
                          <a:latin typeface="Calibri" panose="020F0502020204030204" pitchFamily="34" charset="0"/>
                        </a:rPr>
                        <a:t>A1</a:t>
                      </a:r>
                    </a:p>
                  </a:txBody>
                  <a:tcPr marL="5984" marR="5984" marT="5984" marB="0" anchor="b">
                    <a:lnL>
                      <a:noFill/>
                    </a:lnL>
                    <a:lnR>
                      <a:noFill/>
                    </a:lnR>
                    <a:lnT w="6350" cap="flat" cmpd="sng" algn="ctr">
                      <a:solidFill>
                        <a:srgbClr val="000000"/>
                      </a:solidFill>
                      <a:prstDash val="solid"/>
                      <a:round/>
                      <a:headEnd type="none" w="med" len="med"/>
                      <a:tailEnd type="none" w="med" len="med"/>
                    </a:lnT>
                    <a:lnB>
                      <a:noFill/>
                    </a:lnB>
                    <a:solidFill>
                      <a:srgbClr val="C6E0B4"/>
                    </a:solidFill>
                  </a:tcPr>
                </a:tc>
                <a:tc>
                  <a:txBody>
                    <a:bodyPr/>
                    <a:lstStyle/>
                    <a:p>
                      <a:pPr algn="r" fontAlgn="b"/>
                      <a:r>
                        <a:rPr lang="en-GB" sz="1000" b="0" i="0" u="none" strike="noStrike">
                          <a:solidFill>
                            <a:srgbClr val="000000"/>
                          </a:solidFill>
                          <a:effectLst/>
                          <a:latin typeface="Calibri" panose="020F0502020204030204" pitchFamily="34" charset="0"/>
                        </a:rPr>
                        <a:t>51790112</a:t>
                      </a:r>
                    </a:p>
                  </a:txBody>
                  <a:tcPr marL="5984" marR="5984" marT="5984" marB="0" anchor="b">
                    <a:lnL>
                      <a:noFill/>
                    </a:lnL>
                    <a:lnR>
                      <a:noFill/>
                    </a:lnR>
                    <a:lnT w="6350" cap="flat" cmpd="sng" algn="ctr">
                      <a:solidFill>
                        <a:srgbClr val="000000"/>
                      </a:solidFill>
                      <a:prstDash val="solid"/>
                      <a:round/>
                      <a:headEnd type="none" w="med" len="med"/>
                      <a:tailEnd type="none" w="med" len="med"/>
                    </a:lnT>
                    <a:lnB>
                      <a:noFill/>
                    </a:lnB>
                    <a:solidFill>
                      <a:srgbClr val="C6E0B4"/>
                    </a:solidFill>
                  </a:tcPr>
                </a:tc>
                <a:tc>
                  <a:txBody>
                    <a:bodyPr/>
                    <a:lstStyle/>
                    <a:p>
                      <a:pPr algn="r" fontAlgn="b"/>
                      <a:r>
                        <a:rPr lang="en-GB" sz="1000" b="0" i="0" u="none" strike="noStrike">
                          <a:solidFill>
                            <a:srgbClr val="000000"/>
                          </a:solidFill>
                          <a:effectLst/>
                          <a:latin typeface="Calibri" panose="020F0502020204030204" pitchFamily="34" charset="0"/>
                        </a:rPr>
                        <a:t>99.4</a:t>
                      </a:r>
                    </a:p>
                  </a:txBody>
                  <a:tcPr marL="5984" marR="5984" marT="5984" marB="0" anchor="b">
                    <a:lnL>
                      <a:noFill/>
                    </a:lnL>
                    <a:lnR>
                      <a:noFill/>
                    </a:lnR>
                    <a:lnT w="6350" cap="flat" cmpd="sng" algn="ctr">
                      <a:solidFill>
                        <a:srgbClr val="000000"/>
                      </a:solidFill>
                      <a:prstDash val="solid"/>
                      <a:round/>
                      <a:headEnd type="none" w="med" len="med"/>
                      <a:tailEnd type="none" w="med" len="med"/>
                    </a:lnT>
                    <a:lnB>
                      <a:noFill/>
                    </a:lnB>
                    <a:solidFill>
                      <a:srgbClr val="C6E0B4"/>
                    </a:solidFill>
                  </a:tcPr>
                </a:tc>
                <a:tc>
                  <a:txBody>
                    <a:bodyPr/>
                    <a:lstStyle/>
                    <a:p>
                      <a:pPr algn="r" fontAlgn="b"/>
                      <a:r>
                        <a:rPr lang="en-GB" sz="1000" b="0" i="0" u="none" strike="noStrike">
                          <a:solidFill>
                            <a:srgbClr val="000000"/>
                          </a:solidFill>
                          <a:effectLst/>
                          <a:latin typeface="Calibri" panose="020F0502020204030204" pitchFamily="34" charset="0"/>
                        </a:rPr>
                        <a:t>30384</a:t>
                      </a:r>
                    </a:p>
                  </a:txBody>
                  <a:tcPr marL="5984" marR="5984" marT="5984" marB="0" anchor="b">
                    <a:lnL>
                      <a:noFill/>
                    </a:lnL>
                    <a:lnR>
                      <a:noFill/>
                    </a:lnR>
                    <a:lnT w="6350" cap="flat" cmpd="sng" algn="ctr">
                      <a:solidFill>
                        <a:srgbClr val="000000"/>
                      </a:solidFill>
                      <a:prstDash val="solid"/>
                      <a:round/>
                      <a:headEnd type="none" w="med" len="med"/>
                      <a:tailEnd type="none" w="med" len="med"/>
                    </a:lnT>
                    <a:lnB>
                      <a:noFill/>
                    </a:lnB>
                    <a:solidFill>
                      <a:srgbClr val="C6E0B4"/>
                    </a:solidFill>
                  </a:tcPr>
                </a:tc>
                <a:tc>
                  <a:txBody>
                    <a:bodyPr/>
                    <a:lstStyle/>
                    <a:p>
                      <a:pPr algn="r" fontAlgn="b"/>
                      <a:r>
                        <a:rPr lang="en-GB" sz="1000" b="0" i="0" u="none" strike="noStrike">
                          <a:solidFill>
                            <a:srgbClr val="000000"/>
                          </a:solidFill>
                          <a:effectLst/>
                          <a:latin typeface="Calibri" panose="020F0502020204030204" pitchFamily="34" charset="0"/>
                        </a:rPr>
                        <a:t>41.3</a:t>
                      </a:r>
                    </a:p>
                  </a:txBody>
                  <a:tcPr marL="5984" marR="5984" marT="5984" marB="0" anchor="b">
                    <a:lnL>
                      <a:noFill/>
                    </a:lnL>
                    <a:lnR>
                      <a:noFill/>
                    </a:lnR>
                    <a:lnT w="6350" cap="flat" cmpd="sng" algn="ctr">
                      <a:solidFill>
                        <a:srgbClr val="000000"/>
                      </a:solidFill>
                      <a:prstDash val="solid"/>
                      <a:round/>
                      <a:headEnd type="none" w="med" len="med"/>
                      <a:tailEnd type="none" w="med" len="med"/>
                    </a:lnT>
                    <a:lnB>
                      <a:noFill/>
                    </a:lnB>
                    <a:solidFill>
                      <a:srgbClr val="C6E0B4"/>
                    </a:solidFill>
                  </a:tcPr>
                </a:tc>
                <a:tc>
                  <a:txBody>
                    <a:bodyPr/>
                    <a:lstStyle/>
                    <a:p>
                      <a:pPr algn="r" fontAlgn="b"/>
                      <a:r>
                        <a:rPr lang="en-GB" sz="1000" b="0" i="0" u="none" strike="noStrike">
                          <a:solidFill>
                            <a:srgbClr val="000000"/>
                          </a:solidFill>
                          <a:effectLst/>
                          <a:latin typeface="Calibri" panose="020F0502020204030204" pitchFamily="34" charset="0"/>
                        </a:rPr>
                        <a:t>35668</a:t>
                      </a:r>
                    </a:p>
                  </a:txBody>
                  <a:tcPr marL="5984" marR="5984" marT="5984" marB="0" anchor="b">
                    <a:lnL>
                      <a:noFill/>
                    </a:lnL>
                    <a:lnR>
                      <a:noFill/>
                    </a:lnR>
                    <a:lnT w="6350" cap="flat" cmpd="sng" algn="ctr">
                      <a:solidFill>
                        <a:srgbClr val="000000"/>
                      </a:solidFill>
                      <a:prstDash val="solid"/>
                      <a:round/>
                      <a:headEnd type="none" w="med" len="med"/>
                      <a:tailEnd type="none" w="med" len="med"/>
                    </a:lnT>
                    <a:lnB>
                      <a:noFill/>
                    </a:lnB>
                    <a:solidFill>
                      <a:srgbClr val="C6E0B4"/>
                    </a:solidFill>
                  </a:tcPr>
                </a:tc>
                <a:tc>
                  <a:txBody>
                    <a:bodyPr/>
                    <a:lstStyle/>
                    <a:p>
                      <a:pPr algn="r" fontAlgn="b"/>
                      <a:r>
                        <a:rPr lang="en-GB" sz="1000" b="0" i="0" u="none" strike="noStrike">
                          <a:solidFill>
                            <a:srgbClr val="000000"/>
                          </a:solidFill>
                          <a:effectLst/>
                          <a:latin typeface="Calibri" panose="020F0502020204030204" pitchFamily="34" charset="0"/>
                        </a:rPr>
                        <a:t>2560633</a:t>
                      </a:r>
                    </a:p>
                  </a:txBody>
                  <a:tcPr marL="5984" marR="5984" marT="5984" marB="0" anchor="b">
                    <a:lnL>
                      <a:noFill/>
                    </a:lnL>
                    <a:lnR>
                      <a:noFill/>
                    </a:lnR>
                    <a:lnT w="6350" cap="flat" cmpd="sng" algn="ctr">
                      <a:solidFill>
                        <a:srgbClr val="000000"/>
                      </a:solidFill>
                      <a:prstDash val="solid"/>
                      <a:round/>
                      <a:headEnd type="none" w="med" len="med"/>
                      <a:tailEnd type="none" w="med" len="med"/>
                    </a:lnT>
                    <a:lnB>
                      <a:noFill/>
                    </a:lnB>
                    <a:solidFill>
                      <a:srgbClr val="C6E0B4"/>
                    </a:solidFill>
                  </a:tcPr>
                </a:tc>
                <a:tc>
                  <a:txBody>
                    <a:bodyPr/>
                    <a:lstStyle/>
                    <a:p>
                      <a:pPr algn="r" fontAlgn="b"/>
                      <a:r>
                        <a:rPr lang="en-GB" sz="1000" b="0" i="0" u="none" strike="noStrike">
                          <a:solidFill>
                            <a:srgbClr val="000000"/>
                          </a:solidFill>
                          <a:effectLst/>
                          <a:latin typeface="Calibri" panose="020F0502020204030204" pitchFamily="34" charset="0"/>
                        </a:rPr>
                        <a:t>1704.5</a:t>
                      </a:r>
                    </a:p>
                  </a:txBody>
                  <a:tcPr marL="5984" marR="5984" marT="5984" marB="0" anchor="b">
                    <a:lnL>
                      <a:noFill/>
                    </a:lnL>
                    <a:lnR>
                      <a:noFill/>
                    </a:lnR>
                    <a:lnT w="6350" cap="flat" cmpd="sng" algn="ctr">
                      <a:solidFill>
                        <a:srgbClr val="000000"/>
                      </a:solidFill>
                      <a:prstDash val="solid"/>
                      <a:round/>
                      <a:headEnd type="none" w="med" len="med"/>
                      <a:tailEnd type="none" w="med" len="med"/>
                    </a:lnT>
                    <a:lnB>
                      <a:noFill/>
                    </a:lnB>
                    <a:solidFill>
                      <a:srgbClr val="C6E0B4"/>
                    </a:solidFill>
                  </a:tcPr>
                </a:tc>
                <a:extLst>
                  <a:ext uri="{0D108BD9-81ED-4DB2-BD59-A6C34878D82A}">
                    <a16:rowId xmlns:a16="http://schemas.microsoft.com/office/drawing/2014/main" val="3041448404"/>
                  </a:ext>
                </a:extLst>
              </a:tr>
              <a:tr h="214500">
                <a:tc>
                  <a:txBody>
                    <a:bodyPr/>
                    <a:lstStyle/>
                    <a:p>
                      <a:pPr algn="l" fontAlgn="b"/>
                      <a:r>
                        <a:rPr lang="en-GB" sz="1000" b="0" i="0" u="none" strike="noStrike">
                          <a:solidFill>
                            <a:srgbClr val="000000"/>
                          </a:solidFill>
                          <a:effectLst/>
                          <a:latin typeface="Calibri" panose="020F0502020204030204" pitchFamily="34" charset="0"/>
                        </a:rPr>
                        <a:t>A2</a:t>
                      </a:r>
                    </a:p>
                  </a:txBody>
                  <a:tcPr marL="5984" marR="5984" marT="5984" marB="0" anchor="b">
                    <a:lnL>
                      <a:noFill/>
                    </a:lnL>
                    <a:lnR>
                      <a:noFill/>
                    </a:lnR>
                    <a:lnT>
                      <a:noFill/>
                    </a:lnT>
                    <a:lnB>
                      <a:noFill/>
                    </a:lnB>
                    <a:solidFill>
                      <a:srgbClr val="FFE699"/>
                    </a:solidFill>
                  </a:tcPr>
                </a:tc>
                <a:tc>
                  <a:txBody>
                    <a:bodyPr/>
                    <a:lstStyle/>
                    <a:p>
                      <a:pPr algn="l" fontAlgn="b"/>
                      <a:r>
                        <a:rPr lang="en-GB" sz="1000" b="0" i="0" u="none" strike="noStrike">
                          <a:solidFill>
                            <a:srgbClr val="000000"/>
                          </a:solidFill>
                          <a:effectLst/>
                          <a:latin typeface="Calibri" panose="020F0502020204030204" pitchFamily="34" charset="0"/>
                        </a:rPr>
                        <a:t>Men + 2</a:t>
                      </a:r>
                    </a:p>
                  </a:txBody>
                  <a:tcPr marL="5984" marR="5984" marT="5984" marB="0" anchor="b">
                    <a:lnL>
                      <a:noFill/>
                    </a:lnL>
                    <a:lnR>
                      <a:noFill/>
                    </a:lnR>
                    <a:lnT>
                      <a:noFill/>
                    </a:lnT>
                    <a:lnB>
                      <a:noFill/>
                    </a:lnB>
                    <a:solidFill>
                      <a:srgbClr val="FFE699"/>
                    </a:solidFill>
                  </a:tcPr>
                </a:tc>
                <a:tc>
                  <a:txBody>
                    <a:bodyPr/>
                    <a:lstStyle/>
                    <a:p>
                      <a:pPr algn="r" fontAlgn="b"/>
                      <a:r>
                        <a:rPr lang="en-GB" sz="1000" b="0" i="0" u="none" strike="noStrike">
                          <a:solidFill>
                            <a:srgbClr val="000000"/>
                          </a:solidFill>
                          <a:effectLst/>
                          <a:latin typeface="Calibri" panose="020F0502020204030204" pitchFamily="34" charset="0"/>
                        </a:rPr>
                        <a:t>27327693</a:t>
                      </a:r>
                    </a:p>
                  </a:txBody>
                  <a:tcPr marL="5984" marR="5984" marT="5984" marB="0" anchor="b">
                    <a:lnL>
                      <a:noFill/>
                    </a:lnL>
                    <a:lnR>
                      <a:noFill/>
                    </a:lnR>
                    <a:lnT>
                      <a:noFill/>
                    </a:lnT>
                    <a:lnB>
                      <a:noFill/>
                    </a:lnB>
                    <a:solidFill>
                      <a:srgbClr val="FFE699"/>
                    </a:solidFill>
                  </a:tcPr>
                </a:tc>
                <a:tc>
                  <a:txBody>
                    <a:bodyPr/>
                    <a:lstStyle/>
                    <a:p>
                      <a:pPr algn="r" fontAlgn="b"/>
                      <a:r>
                        <a:rPr lang="en-GB" sz="1000" b="0" i="0" u="none" strike="noStrike">
                          <a:solidFill>
                            <a:srgbClr val="000000"/>
                          </a:solidFill>
                          <a:effectLst/>
                          <a:latin typeface="Calibri" panose="020F0502020204030204" pitchFamily="34" charset="0"/>
                        </a:rPr>
                        <a:t>25912575</a:t>
                      </a:r>
                    </a:p>
                  </a:txBody>
                  <a:tcPr marL="5984" marR="5984" marT="5984" marB="0" anchor="b">
                    <a:lnL>
                      <a:noFill/>
                    </a:lnL>
                    <a:lnR>
                      <a:noFill/>
                    </a:lnR>
                    <a:lnT>
                      <a:noFill/>
                    </a:lnT>
                    <a:lnB>
                      <a:noFill/>
                    </a:lnB>
                    <a:solidFill>
                      <a:srgbClr val="FFE699"/>
                    </a:solidFill>
                  </a:tcPr>
                </a:tc>
                <a:tc>
                  <a:txBody>
                    <a:bodyPr/>
                    <a:lstStyle/>
                    <a:p>
                      <a:pPr algn="r" fontAlgn="b"/>
                      <a:r>
                        <a:rPr lang="en-GB" sz="1000" b="0" i="0" u="none" strike="noStrike">
                          <a:solidFill>
                            <a:srgbClr val="000000"/>
                          </a:solidFill>
                          <a:effectLst/>
                          <a:latin typeface="Calibri" panose="020F0502020204030204" pitchFamily="34" charset="0"/>
                        </a:rPr>
                        <a:t>94.8</a:t>
                      </a:r>
                    </a:p>
                  </a:txBody>
                  <a:tcPr marL="5984" marR="5984" marT="5984" marB="0" anchor="b">
                    <a:lnL>
                      <a:noFill/>
                    </a:lnL>
                    <a:lnR>
                      <a:noFill/>
                    </a:lnR>
                    <a:lnT>
                      <a:noFill/>
                    </a:lnT>
                    <a:lnB>
                      <a:noFill/>
                    </a:lnB>
                    <a:solidFill>
                      <a:srgbClr val="FFE699"/>
                    </a:solidFill>
                  </a:tcPr>
                </a:tc>
                <a:tc>
                  <a:txBody>
                    <a:bodyPr/>
                    <a:lstStyle/>
                    <a:p>
                      <a:pPr algn="r" fontAlgn="b"/>
                      <a:r>
                        <a:rPr lang="en-GB" sz="1000" b="0" i="0" u="none" strike="noStrike">
                          <a:solidFill>
                            <a:srgbClr val="000000"/>
                          </a:solidFill>
                          <a:effectLst/>
                          <a:latin typeface="Calibri" panose="020F0502020204030204" pitchFamily="34" charset="0"/>
                        </a:rPr>
                        <a:t>23315608</a:t>
                      </a:r>
                    </a:p>
                  </a:txBody>
                  <a:tcPr marL="5984" marR="5984" marT="5984" marB="0" anchor="b">
                    <a:lnL>
                      <a:noFill/>
                    </a:lnL>
                    <a:lnR>
                      <a:noFill/>
                    </a:lnR>
                    <a:lnT>
                      <a:noFill/>
                    </a:lnT>
                    <a:lnB>
                      <a:noFill/>
                    </a:lnB>
                    <a:solidFill>
                      <a:srgbClr val="FFE699"/>
                    </a:solidFill>
                  </a:tcPr>
                </a:tc>
                <a:tc>
                  <a:txBody>
                    <a:bodyPr/>
                    <a:lstStyle/>
                    <a:p>
                      <a:pPr algn="r" fontAlgn="b"/>
                      <a:r>
                        <a:rPr lang="en-GB" sz="1000" b="0" i="0" u="none" strike="noStrike">
                          <a:solidFill>
                            <a:srgbClr val="000000"/>
                          </a:solidFill>
                          <a:effectLst/>
                          <a:latin typeface="Calibri" panose="020F0502020204030204" pitchFamily="34" charset="0"/>
                        </a:rPr>
                        <a:t>2067639</a:t>
                      </a:r>
                    </a:p>
                  </a:txBody>
                  <a:tcPr marL="5984" marR="5984" marT="5984" marB="0" anchor="b">
                    <a:lnL>
                      <a:noFill/>
                    </a:lnL>
                    <a:lnR>
                      <a:noFill/>
                    </a:lnR>
                    <a:lnT>
                      <a:noFill/>
                    </a:lnT>
                    <a:lnB>
                      <a:noFill/>
                    </a:lnB>
                    <a:solidFill>
                      <a:srgbClr val="FFE699"/>
                    </a:solidFill>
                  </a:tcPr>
                </a:tc>
                <a:tc>
                  <a:txBody>
                    <a:bodyPr/>
                    <a:lstStyle/>
                    <a:p>
                      <a:pPr algn="r" fontAlgn="b"/>
                      <a:r>
                        <a:rPr lang="en-GB" sz="1000" b="0" i="0" u="none" strike="noStrike">
                          <a:solidFill>
                            <a:srgbClr val="000000"/>
                          </a:solidFill>
                          <a:effectLst/>
                          <a:latin typeface="Calibri" panose="020F0502020204030204" pitchFamily="34" charset="0"/>
                        </a:rPr>
                        <a:t>21247969</a:t>
                      </a:r>
                    </a:p>
                  </a:txBody>
                  <a:tcPr marL="5984" marR="5984" marT="5984" marB="0" anchor="b">
                    <a:lnL>
                      <a:noFill/>
                    </a:lnL>
                    <a:lnR>
                      <a:noFill/>
                    </a:lnR>
                    <a:lnT>
                      <a:noFill/>
                    </a:lnT>
                    <a:lnB>
                      <a:noFill/>
                    </a:lnB>
                    <a:solidFill>
                      <a:srgbClr val="FFE699"/>
                    </a:solidFill>
                  </a:tcPr>
                </a:tc>
                <a:tc>
                  <a:txBody>
                    <a:bodyPr/>
                    <a:lstStyle/>
                    <a:p>
                      <a:pPr algn="l" fontAlgn="b"/>
                      <a:r>
                        <a:rPr lang="en-GB" sz="1000" b="0" i="0" u="none" strike="noStrike">
                          <a:solidFill>
                            <a:srgbClr val="000000"/>
                          </a:solidFill>
                          <a:effectLst/>
                          <a:latin typeface="Calibri" panose="020F0502020204030204" pitchFamily="34" charset="0"/>
                        </a:rPr>
                        <a:t>A2</a:t>
                      </a:r>
                    </a:p>
                  </a:txBody>
                  <a:tcPr marL="5984" marR="5984" marT="5984" marB="0" anchor="b">
                    <a:lnL>
                      <a:noFill/>
                    </a:lnL>
                    <a:lnR>
                      <a:noFill/>
                    </a:lnR>
                    <a:lnT>
                      <a:noFill/>
                    </a:lnT>
                    <a:lnB>
                      <a:noFill/>
                    </a:lnB>
                    <a:solidFill>
                      <a:srgbClr val="FFE699"/>
                    </a:solidFill>
                  </a:tcPr>
                </a:tc>
                <a:tc>
                  <a:txBody>
                    <a:bodyPr/>
                    <a:lstStyle/>
                    <a:p>
                      <a:pPr algn="r" fontAlgn="b"/>
                      <a:r>
                        <a:rPr lang="en-GB" sz="1000" b="0" i="0" u="none" strike="noStrike">
                          <a:solidFill>
                            <a:srgbClr val="000000"/>
                          </a:solidFill>
                          <a:effectLst/>
                          <a:latin typeface="Calibri" panose="020F0502020204030204" pitchFamily="34" charset="0"/>
                        </a:rPr>
                        <a:t>21020541</a:t>
                      </a:r>
                    </a:p>
                  </a:txBody>
                  <a:tcPr marL="5984" marR="5984" marT="5984" marB="0" anchor="b">
                    <a:lnL>
                      <a:noFill/>
                    </a:lnL>
                    <a:lnR>
                      <a:noFill/>
                    </a:lnR>
                    <a:lnT>
                      <a:noFill/>
                    </a:lnT>
                    <a:lnB>
                      <a:noFill/>
                    </a:lnB>
                    <a:solidFill>
                      <a:srgbClr val="FFE699"/>
                    </a:solidFill>
                  </a:tcPr>
                </a:tc>
                <a:tc>
                  <a:txBody>
                    <a:bodyPr/>
                    <a:lstStyle/>
                    <a:p>
                      <a:pPr algn="r" fontAlgn="b"/>
                      <a:r>
                        <a:rPr lang="en-GB" sz="1000" b="0" i="0" u="none" strike="noStrike">
                          <a:solidFill>
                            <a:srgbClr val="000000"/>
                          </a:solidFill>
                          <a:effectLst/>
                          <a:latin typeface="Calibri" panose="020F0502020204030204" pitchFamily="34" charset="0"/>
                        </a:rPr>
                        <a:t>98.9</a:t>
                      </a:r>
                    </a:p>
                  </a:txBody>
                  <a:tcPr marL="5984" marR="5984" marT="5984" marB="0" anchor="b">
                    <a:lnL>
                      <a:noFill/>
                    </a:lnL>
                    <a:lnR>
                      <a:noFill/>
                    </a:lnR>
                    <a:lnT>
                      <a:noFill/>
                    </a:lnT>
                    <a:lnB>
                      <a:noFill/>
                    </a:lnB>
                    <a:solidFill>
                      <a:srgbClr val="FFE699"/>
                    </a:solidFill>
                  </a:tcPr>
                </a:tc>
                <a:tc>
                  <a:txBody>
                    <a:bodyPr/>
                    <a:lstStyle/>
                    <a:p>
                      <a:pPr algn="r" fontAlgn="b"/>
                      <a:r>
                        <a:rPr lang="en-GB" sz="1000" b="0" i="0" u="none" strike="noStrike">
                          <a:solidFill>
                            <a:srgbClr val="000000"/>
                          </a:solidFill>
                          <a:effectLst/>
                          <a:latin typeface="Calibri" panose="020F0502020204030204" pitchFamily="34" charset="0"/>
                        </a:rPr>
                        <a:t>14864</a:t>
                      </a:r>
                    </a:p>
                  </a:txBody>
                  <a:tcPr marL="5984" marR="5984" marT="5984" marB="0" anchor="b">
                    <a:lnL>
                      <a:noFill/>
                    </a:lnL>
                    <a:lnR>
                      <a:noFill/>
                    </a:lnR>
                    <a:lnT>
                      <a:noFill/>
                    </a:lnT>
                    <a:lnB>
                      <a:noFill/>
                    </a:lnB>
                    <a:solidFill>
                      <a:srgbClr val="FFE699"/>
                    </a:solidFill>
                  </a:tcPr>
                </a:tc>
                <a:tc>
                  <a:txBody>
                    <a:bodyPr/>
                    <a:lstStyle/>
                    <a:p>
                      <a:pPr algn="r" fontAlgn="b"/>
                      <a:r>
                        <a:rPr lang="en-GB" sz="1000" b="0" i="0" u="none" strike="noStrike">
                          <a:solidFill>
                            <a:srgbClr val="000000"/>
                          </a:solidFill>
                          <a:effectLst/>
                          <a:latin typeface="Calibri" panose="020F0502020204030204" pitchFamily="34" charset="0"/>
                        </a:rPr>
                        <a:t>20.2</a:t>
                      </a:r>
                    </a:p>
                  </a:txBody>
                  <a:tcPr marL="5984" marR="5984" marT="5984" marB="0" anchor="b">
                    <a:lnL>
                      <a:noFill/>
                    </a:lnL>
                    <a:lnR>
                      <a:noFill/>
                    </a:lnR>
                    <a:lnT>
                      <a:noFill/>
                    </a:lnT>
                    <a:lnB>
                      <a:noFill/>
                    </a:lnB>
                    <a:solidFill>
                      <a:srgbClr val="FFE699"/>
                    </a:solidFill>
                  </a:tcPr>
                </a:tc>
                <a:tc>
                  <a:txBody>
                    <a:bodyPr/>
                    <a:lstStyle/>
                    <a:p>
                      <a:pPr algn="r" fontAlgn="b"/>
                      <a:r>
                        <a:rPr lang="en-GB" sz="1000" b="0" i="0" u="none" strike="noStrike">
                          <a:solidFill>
                            <a:srgbClr val="000000"/>
                          </a:solidFill>
                          <a:effectLst/>
                          <a:latin typeface="Calibri" panose="020F0502020204030204" pitchFamily="34" charset="0"/>
                        </a:rPr>
                        <a:t>44234</a:t>
                      </a:r>
                    </a:p>
                  </a:txBody>
                  <a:tcPr marL="5984" marR="5984" marT="5984" marB="0" anchor="b">
                    <a:lnL>
                      <a:noFill/>
                    </a:lnL>
                    <a:lnR>
                      <a:noFill/>
                    </a:lnR>
                    <a:lnT>
                      <a:noFill/>
                    </a:lnT>
                    <a:lnB>
                      <a:noFill/>
                    </a:lnB>
                    <a:solidFill>
                      <a:srgbClr val="FFE699"/>
                    </a:solidFill>
                  </a:tcPr>
                </a:tc>
                <a:tc>
                  <a:txBody>
                    <a:bodyPr/>
                    <a:lstStyle/>
                    <a:p>
                      <a:pPr algn="r" fontAlgn="b"/>
                      <a:r>
                        <a:rPr lang="en-GB" sz="1000" b="0" i="0" u="none" strike="noStrike">
                          <a:solidFill>
                            <a:srgbClr val="000000"/>
                          </a:solidFill>
                          <a:effectLst/>
                          <a:latin typeface="Calibri" panose="020F0502020204030204" pitchFamily="34" charset="0"/>
                        </a:rPr>
                        <a:t>2856426</a:t>
                      </a:r>
                    </a:p>
                  </a:txBody>
                  <a:tcPr marL="5984" marR="5984" marT="5984" marB="0" anchor="b">
                    <a:lnL>
                      <a:noFill/>
                    </a:lnL>
                    <a:lnR>
                      <a:noFill/>
                    </a:lnR>
                    <a:lnT>
                      <a:noFill/>
                    </a:lnT>
                    <a:lnB>
                      <a:noFill/>
                    </a:lnB>
                    <a:solidFill>
                      <a:srgbClr val="FFE699"/>
                    </a:solidFill>
                  </a:tcPr>
                </a:tc>
                <a:tc>
                  <a:txBody>
                    <a:bodyPr/>
                    <a:lstStyle/>
                    <a:p>
                      <a:pPr algn="r" fontAlgn="b"/>
                      <a:r>
                        <a:rPr lang="en-GB" sz="1000" b="0" i="0" u="none" strike="noStrike">
                          <a:solidFill>
                            <a:srgbClr val="000000"/>
                          </a:solidFill>
                          <a:effectLst/>
                          <a:latin typeface="Calibri" panose="020F0502020204030204" pitchFamily="34" charset="0"/>
                        </a:rPr>
                        <a:t>1414.2</a:t>
                      </a:r>
                    </a:p>
                  </a:txBody>
                  <a:tcPr marL="5984" marR="5984" marT="5984" marB="0" anchor="b">
                    <a:lnL>
                      <a:noFill/>
                    </a:lnL>
                    <a:lnR>
                      <a:noFill/>
                    </a:lnR>
                    <a:lnT>
                      <a:noFill/>
                    </a:lnT>
                    <a:lnB>
                      <a:noFill/>
                    </a:lnB>
                    <a:solidFill>
                      <a:srgbClr val="FFE699"/>
                    </a:solidFill>
                  </a:tcPr>
                </a:tc>
                <a:extLst>
                  <a:ext uri="{0D108BD9-81ED-4DB2-BD59-A6C34878D82A}">
                    <a16:rowId xmlns:a16="http://schemas.microsoft.com/office/drawing/2014/main" val="3410461140"/>
                  </a:ext>
                </a:extLst>
              </a:tr>
              <a:tr h="214500">
                <a:tc>
                  <a:txBody>
                    <a:bodyPr/>
                    <a:lstStyle/>
                    <a:p>
                      <a:pPr algn="l" fontAlgn="b"/>
                      <a:r>
                        <a:rPr lang="en-GB" sz="1000" b="0" i="0" u="none" strike="noStrike">
                          <a:solidFill>
                            <a:srgbClr val="000000"/>
                          </a:solidFill>
                          <a:effectLst/>
                          <a:latin typeface="Calibri" panose="020F0502020204030204" pitchFamily="34" charset="0"/>
                        </a:rPr>
                        <a:t>B1</a:t>
                      </a:r>
                    </a:p>
                  </a:txBody>
                  <a:tcPr marL="5984" marR="5984" marT="5984" marB="0" anchor="b">
                    <a:lnL>
                      <a:noFill/>
                    </a:lnL>
                    <a:lnR>
                      <a:noFill/>
                    </a:lnR>
                    <a:lnT>
                      <a:noFill/>
                    </a:lnT>
                    <a:lnB>
                      <a:noFill/>
                    </a:lnB>
                    <a:solidFill>
                      <a:srgbClr val="F8CBAD"/>
                    </a:solidFill>
                  </a:tcPr>
                </a:tc>
                <a:tc>
                  <a:txBody>
                    <a:bodyPr/>
                    <a:lstStyle/>
                    <a:p>
                      <a:pPr algn="l" fontAlgn="b"/>
                      <a:r>
                        <a:rPr lang="en-GB" sz="1000" b="0" i="0" u="none" strike="noStrike">
                          <a:solidFill>
                            <a:srgbClr val="000000"/>
                          </a:solidFill>
                          <a:effectLst/>
                          <a:latin typeface="Calibri" panose="020F0502020204030204" pitchFamily="34" charset="0"/>
                        </a:rPr>
                        <a:t>Men - 1</a:t>
                      </a:r>
                    </a:p>
                  </a:txBody>
                  <a:tcPr marL="5984" marR="5984" marT="5984" marB="0" anchor="b">
                    <a:lnL>
                      <a:noFill/>
                    </a:lnL>
                    <a:lnR>
                      <a:noFill/>
                    </a:lnR>
                    <a:lnT>
                      <a:noFill/>
                    </a:lnT>
                    <a:lnB>
                      <a:noFill/>
                    </a:lnB>
                    <a:solidFill>
                      <a:srgbClr val="F8CBAD"/>
                    </a:solidFill>
                  </a:tcPr>
                </a:tc>
                <a:tc>
                  <a:txBody>
                    <a:bodyPr/>
                    <a:lstStyle/>
                    <a:p>
                      <a:pPr algn="r" fontAlgn="b"/>
                      <a:r>
                        <a:rPr lang="en-GB" sz="1000" b="0" i="0" u="none" strike="noStrike">
                          <a:solidFill>
                            <a:srgbClr val="000000"/>
                          </a:solidFill>
                          <a:effectLst/>
                          <a:latin typeface="Calibri" panose="020F0502020204030204" pitchFamily="34" charset="0"/>
                        </a:rPr>
                        <a:t>3312969</a:t>
                      </a:r>
                    </a:p>
                  </a:txBody>
                  <a:tcPr marL="5984" marR="5984" marT="5984" marB="0" anchor="b">
                    <a:lnL>
                      <a:noFill/>
                    </a:lnL>
                    <a:lnR>
                      <a:noFill/>
                    </a:lnR>
                    <a:lnT>
                      <a:noFill/>
                    </a:lnT>
                    <a:lnB>
                      <a:noFill/>
                    </a:lnB>
                    <a:solidFill>
                      <a:srgbClr val="F8CBAD"/>
                    </a:solidFill>
                  </a:tcPr>
                </a:tc>
                <a:tc>
                  <a:txBody>
                    <a:bodyPr/>
                    <a:lstStyle/>
                    <a:p>
                      <a:pPr algn="r" fontAlgn="b"/>
                      <a:r>
                        <a:rPr lang="en-GB" sz="1000" b="0" i="0" u="none" strike="noStrike">
                          <a:solidFill>
                            <a:srgbClr val="000000"/>
                          </a:solidFill>
                          <a:effectLst/>
                          <a:latin typeface="Calibri" panose="020F0502020204030204" pitchFamily="34" charset="0"/>
                        </a:rPr>
                        <a:t>3227812</a:t>
                      </a:r>
                    </a:p>
                  </a:txBody>
                  <a:tcPr marL="5984" marR="5984" marT="5984" marB="0" anchor="b">
                    <a:lnL>
                      <a:noFill/>
                    </a:lnL>
                    <a:lnR>
                      <a:noFill/>
                    </a:lnR>
                    <a:lnT>
                      <a:noFill/>
                    </a:lnT>
                    <a:lnB>
                      <a:noFill/>
                    </a:lnB>
                    <a:solidFill>
                      <a:srgbClr val="F8CBAD"/>
                    </a:solidFill>
                  </a:tcPr>
                </a:tc>
                <a:tc>
                  <a:txBody>
                    <a:bodyPr/>
                    <a:lstStyle/>
                    <a:p>
                      <a:pPr algn="r" fontAlgn="b"/>
                      <a:r>
                        <a:rPr lang="en-GB" sz="1000" b="0" i="0" u="none" strike="noStrike">
                          <a:solidFill>
                            <a:srgbClr val="000000"/>
                          </a:solidFill>
                          <a:effectLst/>
                          <a:latin typeface="Calibri" panose="020F0502020204030204" pitchFamily="34" charset="0"/>
                        </a:rPr>
                        <a:t>97.4</a:t>
                      </a:r>
                    </a:p>
                  </a:txBody>
                  <a:tcPr marL="5984" marR="5984" marT="5984" marB="0" anchor="b">
                    <a:lnL>
                      <a:noFill/>
                    </a:lnL>
                    <a:lnR>
                      <a:noFill/>
                    </a:lnR>
                    <a:lnT>
                      <a:noFill/>
                    </a:lnT>
                    <a:lnB>
                      <a:noFill/>
                    </a:lnB>
                    <a:solidFill>
                      <a:srgbClr val="F8CBAD"/>
                    </a:solidFill>
                  </a:tcPr>
                </a:tc>
                <a:tc>
                  <a:txBody>
                    <a:bodyPr/>
                    <a:lstStyle/>
                    <a:p>
                      <a:pPr algn="r" fontAlgn="b"/>
                      <a:r>
                        <a:rPr lang="en-GB" sz="1000" b="0" i="0" u="none" strike="noStrike">
                          <a:solidFill>
                            <a:srgbClr val="000000"/>
                          </a:solidFill>
                          <a:effectLst/>
                          <a:latin typeface="Calibri" panose="020F0502020204030204" pitchFamily="34" charset="0"/>
                        </a:rPr>
                        <a:t>2894890</a:t>
                      </a:r>
                    </a:p>
                  </a:txBody>
                  <a:tcPr marL="5984" marR="5984" marT="5984" marB="0" anchor="b">
                    <a:lnL>
                      <a:noFill/>
                    </a:lnL>
                    <a:lnR>
                      <a:noFill/>
                    </a:lnR>
                    <a:lnT>
                      <a:noFill/>
                    </a:lnT>
                    <a:lnB>
                      <a:noFill/>
                    </a:lnB>
                    <a:solidFill>
                      <a:srgbClr val="F8CBAD"/>
                    </a:solidFill>
                  </a:tcPr>
                </a:tc>
                <a:tc>
                  <a:txBody>
                    <a:bodyPr/>
                    <a:lstStyle/>
                    <a:p>
                      <a:pPr algn="r" fontAlgn="b"/>
                      <a:r>
                        <a:rPr lang="en-GB" sz="1000" b="0" i="0" u="none" strike="noStrike">
                          <a:solidFill>
                            <a:srgbClr val="000000"/>
                          </a:solidFill>
                          <a:effectLst/>
                          <a:latin typeface="Calibri" panose="020F0502020204030204" pitchFamily="34" charset="0"/>
                        </a:rPr>
                        <a:t>272198</a:t>
                      </a:r>
                    </a:p>
                  </a:txBody>
                  <a:tcPr marL="5984" marR="5984" marT="5984" marB="0" anchor="b">
                    <a:lnL>
                      <a:noFill/>
                    </a:lnL>
                    <a:lnR>
                      <a:noFill/>
                    </a:lnR>
                    <a:lnT>
                      <a:noFill/>
                    </a:lnT>
                    <a:lnB>
                      <a:noFill/>
                    </a:lnB>
                    <a:solidFill>
                      <a:srgbClr val="F8CBAD"/>
                    </a:solidFill>
                  </a:tcPr>
                </a:tc>
                <a:tc>
                  <a:txBody>
                    <a:bodyPr/>
                    <a:lstStyle/>
                    <a:p>
                      <a:pPr algn="r" fontAlgn="b"/>
                      <a:r>
                        <a:rPr lang="en-GB" sz="1000" b="0" i="0" u="none" strike="noStrike">
                          <a:solidFill>
                            <a:srgbClr val="000000"/>
                          </a:solidFill>
                          <a:effectLst/>
                          <a:latin typeface="Calibri" panose="020F0502020204030204" pitchFamily="34" charset="0"/>
                        </a:rPr>
                        <a:t>2622692</a:t>
                      </a:r>
                    </a:p>
                  </a:txBody>
                  <a:tcPr marL="5984" marR="5984" marT="5984" marB="0" anchor="b">
                    <a:lnL>
                      <a:noFill/>
                    </a:lnL>
                    <a:lnR>
                      <a:noFill/>
                    </a:lnR>
                    <a:lnT>
                      <a:noFill/>
                    </a:lnT>
                    <a:lnB>
                      <a:noFill/>
                    </a:lnB>
                    <a:solidFill>
                      <a:srgbClr val="F8CBAD"/>
                    </a:solidFill>
                  </a:tcPr>
                </a:tc>
                <a:tc>
                  <a:txBody>
                    <a:bodyPr/>
                    <a:lstStyle/>
                    <a:p>
                      <a:pPr algn="l" fontAlgn="b"/>
                      <a:r>
                        <a:rPr lang="en-GB" sz="1000" b="0" i="0" u="none" strike="noStrike">
                          <a:solidFill>
                            <a:srgbClr val="000000"/>
                          </a:solidFill>
                          <a:effectLst/>
                          <a:latin typeface="Calibri" panose="020F0502020204030204" pitchFamily="34" charset="0"/>
                        </a:rPr>
                        <a:t>B1</a:t>
                      </a:r>
                    </a:p>
                  </a:txBody>
                  <a:tcPr marL="5984" marR="5984" marT="5984" marB="0" anchor="b">
                    <a:lnL>
                      <a:noFill/>
                    </a:lnL>
                    <a:lnR>
                      <a:noFill/>
                    </a:lnR>
                    <a:lnT>
                      <a:noFill/>
                    </a:lnT>
                    <a:lnB>
                      <a:noFill/>
                    </a:lnB>
                    <a:solidFill>
                      <a:srgbClr val="F8CBAD"/>
                    </a:solidFill>
                  </a:tcPr>
                </a:tc>
                <a:tc>
                  <a:txBody>
                    <a:bodyPr/>
                    <a:lstStyle/>
                    <a:p>
                      <a:pPr algn="r" fontAlgn="b"/>
                      <a:r>
                        <a:rPr lang="en-GB" sz="1000" b="0" i="0" u="none" strike="noStrike">
                          <a:solidFill>
                            <a:srgbClr val="000000"/>
                          </a:solidFill>
                          <a:effectLst/>
                          <a:latin typeface="Calibri" panose="020F0502020204030204" pitchFamily="34" charset="0"/>
                        </a:rPr>
                        <a:t>2607862</a:t>
                      </a:r>
                    </a:p>
                  </a:txBody>
                  <a:tcPr marL="5984" marR="5984" marT="5984" marB="0" anchor="b">
                    <a:lnL>
                      <a:noFill/>
                    </a:lnL>
                    <a:lnR>
                      <a:noFill/>
                    </a:lnR>
                    <a:lnT>
                      <a:noFill/>
                    </a:lnT>
                    <a:lnB>
                      <a:noFill/>
                    </a:lnB>
                    <a:solidFill>
                      <a:srgbClr val="F8CBAD"/>
                    </a:solidFill>
                  </a:tcPr>
                </a:tc>
                <a:tc>
                  <a:txBody>
                    <a:bodyPr/>
                    <a:lstStyle/>
                    <a:p>
                      <a:pPr algn="r" fontAlgn="b"/>
                      <a:r>
                        <a:rPr lang="en-GB" sz="1000" b="0" i="0" u="none" strike="noStrike">
                          <a:solidFill>
                            <a:srgbClr val="000000"/>
                          </a:solidFill>
                          <a:effectLst/>
                          <a:latin typeface="Calibri" panose="020F0502020204030204" pitchFamily="34" charset="0"/>
                        </a:rPr>
                        <a:t>99.4</a:t>
                      </a:r>
                    </a:p>
                  </a:txBody>
                  <a:tcPr marL="5984" marR="5984" marT="5984" marB="0" anchor="b">
                    <a:lnL>
                      <a:noFill/>
                    </a:lnL>
                    <a:lnR>
                      <a:noFill/>
                    </a:lnR>
                    <a:lnT>
                      <a:noFill/>
                    </a:lnT>
                    <a:lnB>
                      <a:noFill/>
                    </a:lnB>
                    <a:solidFill>
                      <a:srgbClr val="F8CBAD"/>
                    </a:solidFill>
                  </a:tcPr>
                </a:tc>
                <a:tc>
                  <a:txBody>
                    <a:bodyPr/>
                    <a:lstStyle/>
                    <a:p>
                      <a:pPr algn="r" fontAlgn="b"/>
                      <a:r>
                        <a:rPr lang="en-GB" sz="1000" b="0" i="0" u="none" strike="noStrike">
                          <a:solidFill>
                            <a:srgbClr val="000000"/>
                          </a:solidFill>
                          <a:effectLst/>
                          <a:latin typeface="Calibri" panose="020F0502020204030204" pitchFamily="34" charset="0"/>
                        </a:rPr>
                        <a:t>12614</a:t>
                      </a:r>
                    </a:p>
                  </a:txBody>
                  <a:tcPr marL="5984" marR="5984" marT="5984" marB="0" anchor="b">
                    <a:lnL>
                      <a:noFill/>
                    </a:lnL>
                    <a:lnR>
                      <a:noFill/>
                    </a:lnR>
                    <a:lnT>
                      <a:noFill/>
                    </a:lnT>
                    <a:lnB>
                      <a:noFill/>
                    </a:lnB>
                    <a:solidFill>
                      <a:srgbClr val="F8CBAD"/>
                    </a:solidFill>
                  </a:tcPr>
                </a:tc>
                <a:tc>
                  <a:txBody>
                    <a:bodyPr/>
                    <a:lstStyle/>
                    <a:p>
                      <a:pPr algn="r" fontAlgn="b"/>
                      <a:r>
                        <a:rPr lang="en-GB" sz="1000" b="0" i="0" u="none" strike="noStrike">
                          <a:solidFill>
                            <a:srgbClr val="000000"/>
                          </a:solidFill>
                          <a:effectLst/>
                          <a:latin typeface="Calibri" panose="020F0502020204030204" pitchFamily="34" charset="0"/>
                        </a:rPr>
                        <a:t>17.2</a:t>
                      </a:r>
                    </a:p>
                  </a:txBody>
                  <a:tcPr marL="5984" marR="5984" marT="5984" marB="0" anchor="b">
                    <a:lnL>
                      <a:noFill/>
                    </a:lnL>
                    <a:lnR>
                      <a:noFill/>
                    </a:lnR>
                    <a:lnT>
                      <a:noFill/>
                    </a:lnT>
                    <a:lnB>
                      <a:noFill/>
                    </a:lnB>
                    <a:solidFill>
                      <a:srgbClr val="F8CBAD"/>
                    </a:solidFill>
                  </a:tcPr>
                </a:tc>
                <a:tc>
                  <a:txBody>
                    <a:bodyPr/>
                    <a:lstStyle/>
                    <a:p>
                      <a:pPr algn="r" fontAlgn="b"/>
                      <a:r>
                        <a:rPr lang="en-GB" sz="1000" b="0" i="0" u="none" strike="noStrike">
                          <a:solidFill>
                            <a:srgbClr val="000000"/>
                          </a:solidFill>
                          <a:effectLst/>
                          <a:latin typeface="Calibri" panose="020F0502020204030204" pitchFamily="34" charset="0"/>
                        </a:rPr>
                        <a:t>4134</a:t>
                      </a:r>
                    </a:p>
                  </a:txBody>
                  <a:tcPr marL="5984" marR="5984" marT="5984" marB="0" anchor="b">
                    <a:lnL>
                      <a:noFill/>
                    </a:lnL>
                    <a:lnR>
                      <a:noFill/>
                    </a:lnR>
                    <a:lnT>
                      <a:noFill/>
                    </a:lnT>
                    <a:lnB>
                      <a:noFill/>
                    </a:lnB>
                    <a:solidFill>
                      <a:srgbClr val="F8CBAD"/>
                    </a:solidFill>
                  </a:tcPr>
                </a:tc>
                <a:tc>
                  <a:txBody>
                    <a:bodyPr/>
                    <a:lstStyle/>
                    <a:p>
                      <a:pPr algn="r" fontAlgn="b"/>
                      <a:r>
                        <a:rPr lang="en-GB" sz="1000" b="0" i="0" u="none" strike="noStrike">
                          <a:solidFill>
                            <a:srgbClr val="000000"/>
                          </a:solidFill>
                          <a:effectLst/>
                          <a:latin typeface="Calibri" panose="020F0502020204030204" pitchFamily="34" charset="0"/>
                        </a:rPr>
                        <a:t>2540877</a:t>
                      </a:r>
                    </a:p>
                  </a:txBody>
                  <a:tcPr marL="5984" marR="5984" marT="5984" marB="0" anchor="b">
                    <a:lnL>
                      <a:noFill/>
                    </a:lnL>
                    <a:lnR>
                      <a:noFill/>
                    </a:lnR>
                    <a:lnT>
                      <a:noFill/>
                    </a:lnT>
                    <a:lnB>
                      <a:noFill/>
                    </a:lnB>
                    <a:solidFill>
                      <a:srgbClr val="F8CBAD"/>
                    </a:solidFill>
                  </a:tcPr>
                </a:tc>
                <a:tc>
                  <a:txBody>
                    <a:bodyPr/>
                    <a:lstStyle/>
                    <a:p>
                      <a:pPr algn="r" fontAlgn="b"/>
                      <a:r>
                        <a:rPr lang="en-GB" sz="1000" b="0" i="0" u="none" strike="noStrike">
                          <a:solidFill>
                            <a:srgbClr val="000000"/>
                          </a:solidFill>
                          <a:effectLst/>
                          <a:latin typeface="Calibri" panose="020F0502020204030204" pitchFamily="34" charset="0"/>
                        </a:rPr>
                        <a:t>206.7</a:t>
                      </a:r>
                    </a:p>
                  </a:txBody>
                  <a:tcPr marL="5984" marR="5984" marT="5984" marB="0" anchor="b">
                    <a:lnL>
                      <a:noFill/>
                    </a:lnL>
                    <a:lnR>
                      <a:noFill/>
                    </a:lnR>
                    <a:lnT>
                      <a:noFill/>
                    </a:lnT>
                    <a:lnB>
                      <a:noFill/>
                    </a:lnB>
                    <a:solidFill>
                      <a:srgbClr val="F8CBAD"/>
                    </a:solidFill>
                  </a:tcPr>
                </a:tc>
                <a:extLst>
                  <a:ext uri="{0D108BD9-81ED-4DB2-BD59-A6C34878D82A}">
                    <a16:rowId xmlns:a16="http://schemas.microsoft.com/office/drawing/2014/main" val="2823587731"/>
                  </a:ext>
                </a:extLst>
              </a:tr>
              <a:tr h="214500">
                <a:tc>
                  <a:txBody>
                    <a:bodyPr/>
                    <a:lstStyle/>
                    <a:p>
                      <a:pPr algn="l" fontAlgn="b"/>
                      <a:r>
                        <a:rPr lang="en-GB" sz="1000" b="0" i="0" u="none" strike="noStrike">
                          <a:solidFill>
                            <a:srgbClr val="000000"/>
                          </a:solidFill>
                          <a:effectLst/>
                          <a:latin typeface="Calibri" panose="020F0502020204030204" pitchFamily="34" charset="0"/>
                        </a:rPr>
                        <a:t>B2</a:t>
                      </a:r>
                    </a:p>
                  </a:txBody>
                  <a:tcPr marL="5984" marR="5984" marT="5984" marB="0" anchor="b">
                    <a:lnL>
                      <a:noFill/>
                    </a:lnL>
                    <a:lnR>
                      <a:noFill/>
                    </a:lnR>
                    <a:lnT>
                      <a:noFill/>
                    </a:lnT>
                    <a:lnB>
                      <a:noFill/>
                    </a:lnB>
                    <a:solidFill>
                      <a:srgbClr val="B4C6E7"/>
                    </a:solidFill>
                  </a:tcPr>
                </a:tc>
                <a:tc>
                  <a:txBody>
                    <a:bodyPr/>
                    <a:lstStyle/>
                    <a:p>
                      <a:pPr algn="l" fontAlgn="b"/>
                      <a:r>
                        <a:rPr lang="en-GB" sz="1000" b="0" i="0" u="none" strike="noStrike">
                          <a:solidFill>
                            <a:srgbClr val="000000"/>
                          </a:solidFill>
                          <a:effectLst/>
                          <a:latin typeface="Calibri" panose="020F0502020204030204" pitchFamily="34" charset="0"/>
                        </a:rPr>
                        <a:t>Men - 2</a:t>
                      </a:r>
                    </a:p>
                  </a:txBody>
                  <a:tcPr marL="5984" marR="5984" marT="5984" marB="0" anchor="b">
                    <a:lnL>
                      <a:noFill/>
                    </a:lnL>
                    <a:lnR>
                      <a:noFill/>
                    </a:lnR>
                    <a:lnT>
                      <a:noFill/>
                    </a:lnT>
                    <a:lnB>
                      <a:noFill/>
                    </a:lnB>
                    <a:solidFill>
                      <a:srgbClr val="B4C6E7"/>
                    </a:solidFill>
                  </a:tcPr>
                </a:tc>
                <a:tc>
                  <a:txBody>
                    <a:bodyPr/>
                    <a:lstStyle/>
                    <a:p>
                      <a:pPr algn="r" fontAlgn="b"/>
                      <a:r>
                        <a:rPr lang="en-GB" sz="1000" b="0" i="0" u="none" strike="noStrike">
                          <a:solidFill>
                            <a:srgbClr val="000000"/>
                          </a:solidFill>
                          <a:effectLst/>
                          <a:latin typeface="Calibri" panose="020F0502020204030204" pitchFamily="34" charset="0"/>
                        </a:rPr>
                        <a:t>59668345</a:t>
                      </a:r>
                    </a:p>
                  </a:txBody>
                  <a:tcPr marL="5984" marR="5984" marT="5984" marB="0" anchor="b">
                    <a:lnL>
                      <a:noFill/>
                    </a:lnL>
                    <a:lnR>
                      <a:noFill/>
                    </a:lnR>
                    <a:lnT>
                      <a:noFill/>
                    </a:lnT>
                    <a:lnB>
                      <a:noFill/>
                    </a:lnB>
                    <a:solidFill>
                      <a:srgbClr val="B4C6E7"/>
                    </a:solidFill>
                  </a:tcPr>
                </a:tc>
                <a:tc>
                  <a:txBody>
                    <a:bodyPr/>
                    <a:lstStyle/>
                    <a:p>
                      <a:pPr algn="r" fontAlgn="b"/>
                      <a:r>
                        <a:rPr lang="en-GB" sz="1000" b="0" i="0" u="none" strike="noStrike">
                          <a:solidFill>
                            <a:srgbClr val="000000"/>
                          </a:solidFill>
                          <a:effectLst/>
                          <a:latin typeface="Calibri" panose="020F0502020204030204" pitchFamily="34" charset="0"/>
                        </a:rPr>
                        <a:t>58555393</a:t>
                      </a:r>
                    </a:p>
                  </a:txBody>
                  <a:tcPr marL="5984" marR="5984" marT="5984" marB="0" anchor="b">
                    <a:lnL>
                      <a:noFill/>
                    </a:lnL>
                    <a:lnR>
                      <a:noFill/>
                    </a:lnR>
                    <a:lnT>
                      <a:noFill/>
                    </a:lnT>
                    <a:lnB>
                      <a:noFill/>
                    </a:lnB>
                    <a:solidFill>
                      <a:srgbClr val="B4C6E7"/>
                    </a:solidFill>
                  </a:tcPr>
                </a:tc>
                <a:tc>
                  <a:txBody>
                    <a:bodyPr/>
                    <a:lstStyle/>
                    <a:p>
                      <a:pPr algn="r" fontAlgn="b"/>
                      <a:r>
                        <a:rPr lang="en-GB" sz="1000" b="0" i="0" u="none" strike="noStrike">
                          <a:solidFill>
                            <a:srgbClr val="000000"/>
                          </a:solidFill>
                          <a:effectLst/>
                          <a:latin typeface="Calibri" panose="020F0502020204030204" pitchFamily="34" charset="0"/>
                        </a:rPr>
                        <a:t>98.1</a:t>
                      </a:r>
                    </a:p>
                  </a:txBody>
                  <a:tcPr marL="5984" marR="5984" marT="5984" marB="0" anchor="b">
                    <a:lnL>
                      <a:noFill/>
                    </a:lnL>
                    <a:lnR>
                      <a:noFill/>
                    </a:lnR>
                    <a:lnT>
                      <a:noFill/>
                    </a:lnT>
                    <a:lnB>
                      <a:noFill/>
                    </a:lnB>
                    <a:solidFill>
                      <a:srgbClr val="B4C6E7"/>
                    </a:solidFill>
                  </a:tcPr>
                </a:tc>
                <a:tc>
                  <a:txBody>
                    <a:bodyPr/>
                    <a:lstStyle/>
                    <a:p>
                      <a:pPr algn="r" fontAlgn="b"/>
                      <a:r>
                        <a:rPr lang="en-GB" sz="1000" b="0" i="0" u="none" strike="noStrike">
                          <a:solidFill>
                            <a:srgbClr val="000000"/>
                          </a:solidFill>
                          <a:effectLst/>
                          <a:latin typeface="Calibri" panose="020F0502020204030204" pitchFamily="34" charset="0"/>
                        </a:rPr>
                        <a:t>54511011</a:t>
                      </a:r>
                    </a:p>
                  </a:txBody>
                  <a:tcPr marL="5984" marR="5984" marT="5984" marB="0" anchor="b">
                    <a:lnL>
                      <a:noFill/>
                    </a:lnL>
                    <a:lnR>
                      <a:noFill/>
                    </a:lnR>
                    <a:lnT>
                      <a:noFill/>
                    </a:lnT>
                    <a:lnB>
                      <a:noFill/>
                    </a:lnB>
                    <a:solidFill>
                      <a:srgbClr val="B4C6E7"/>
                    </a:solidFill>
                  </a:tcPr>
                </a:tc>
                <a:tc>
                  <a:txBody>
                    <a:bodyPr/>
                    <a:lstStyle/>
                    <a:p>
                      <a:pPr algn="r" fontAlgn="b"/>
                      <a:r>
                        <a:rPr lang="en-GB" sz="1000" b="0" i="0" u="none" strike="noStrike">
                          <a:solidFill>
                            <a:srgbClr val="000000"/>
                          </a:solidFill>
                          <a:effectLst/>
                          <a:latin typeface="Calibri" panose="020F0502020204030204" pitchFamily="34" charset="0"/>
                        </a:rPr>
                        <a:t>3899110</a:t>
                      </a:r>
                    </a:p>
                  </a:txBody>
                  <a:tcPr marL="5984" marR="5984" marT="5984" marB="0" anchor="b">
                    <a:lnL>
                      <a:noFill/>
                    </a:lnL>
                    <a:lnR>
                      <a:noFill/>
                    </a:lnR>
                    <a:lnT>
                      <a:noFill/>
                    </a:lnT>
                    <a:lnB>
                      <a:noFill/>
                    </a:lnB>
                    <a:solidFill>
                      <a:srgbClr val="B4C6E7"/>
                    </a:solidFill>
                  </a:tcPr>
                </a:tc>
                <a:tc>
                  <a:txBody>
                    <a:bodyPr/>
                    <a:lstStyle/>
                    <a:p>
                      <a:pPr algn="r" fontAlgn="b"/>
                      <a:r>
                        <a:rPr lang="en-GB" sz="1000" b="0" i="0" u="none" strike="noStrike">
                          <a:solidFill>
                            <a:srgbClr val="000000"/>
                          </a:solidFill>
                          <a:effectLst/>
                          <a:latin typeface="Calibri" panose="020F0502020204030204" pitchFamily="34" charset="0"/>
                        </a:rPr>
                        <a:t>50611901</a:t>
                      </a:r>
                    </a:p>
                  </a:txBody>
                  <a:tcPr marL="5984" marR="5984" marT="5984" marB="0" anchor="b">
                    <a:lnL>
                      <a:noFill/>
                    </a:lnL>
                    <a:lnR>
                      <a:noFill/>
                    </a:lnR>
                    <a:lnT>
                      <a:noFill/>
                    </a:lnT>
                    <a:lnB>
                      <a:noFill/>
                    </a:lnB>
                    <a:solidFill>
                      <a:srgbClr val="B4C6E7"/>
                    </a:solidFill>
                  </a:tcPr>
                </a:tc>
                <a:tc>
                  <a:txBody>
                    <a:bodyPr/>
                    <a:lstStyle/>
                    <a:p>
                      <a:pPr algn="l" fontAlgn="b"/>
                      <a:r>
                        <a:rPr lang="en-GB" sz="1000" b="0" i="0" u="none" strike="noStrike">
                          <a:solidFill>
                            <a:srgbClr val="000000"/>
                          </a:solidFill>
                          <a:effectLst/>
                          <a:latin typeface="Calibri" panose="020F0502020204030204" pitchFamily="34" charset="0"/>
                        </a:rPr>
                        <a:t>B2</a:t>
                      </a:r>
                    </a:p>
                  </a:txBody>
                  <a:tcPr marL="5984" marR="5984" marT="5984" marB="0" anchor="b">
                    <a:lnL>
                      <a:noFill/>
                    </a:lnL>
                    <a:lnR>
                      <a:noFill/>
                    </a:lnR>
                    <a:lnT>
                      <a:noFill/>
                    </a:lnT>
                    <a:lnB>
                      <a:noFill/>
                    </a:lnB>
                    <a:solidFill>
                      <a:srgbClr val="B4C6E7"/>
                    </a:solidFill>
                  </a:tcPr>
                </a:tc>
                <a:tc>
                  <a:txBody>
                    <a:bodyPr/>
                    <a:lstStyle/>
                    <a:p>
                      <a:pPr algn="r" fontAlgn="b"/>
                      <a:r>
                        <a:rPr lang="en-GB" sz="1000" b="0" i="0" u="none" strike="noStrike">
                          <a:solidFill>
                            <a:srgbClr val="000000"/>
                          </a:solidFill>
                          <a:effectLst/>
                          <a:latin typeface="Calibri" panose="020F0502020204030204" pitchFamily="34" charset="0"/>
                        </a:rPr>
                        <a:t>50202109</a:t>
                      </a:r>
                    </a:p>
                  </a:txBody>
                  <a:tcPr marL="5984" marR="5984" marT="5984" marB="0" anchor="b">
                    <a:lnL>
                      <a:noFill/>
                    </a:lnL>
                    <a:lnR>
                      <a:noFill/>
                    </a:lnR>
                    <a:lnT>
                      <a:noFill/>
                    </a:lnT>
                    <a:lnB>
                      <a:noFill/>
                    </a:lnB>
                    <a:solidFill>
                      <a:srgbClr val="B4C6E7"/>
                    </a:solidFill>
                  </a:tcPr>
                </a:tc>
                <a:tc>
                  <a:txBody>
                    <a:bodyPr/>
                    <a:lstStyle/>
                    <a:p>
                      <a:pPr algn="r" fontAlgn="b"/>
                      <a:r>
                        <a:rPr lang="en-GB" sz="1000" b="0" i="0" u="none" strike="noStrike">
                          <a:solidFill>
                            <a:srgbClr val="000000"/>
                          </a:solidFill>
                          <a:effectLst/>
                          <a:latin typeface="Calibri" panose="020F0502020204030204" pitchFamily="34" charset="0"/>
                        </a:rPr>
                        <a:t>99.2</a:t>
                      </a:r>
                    </a:p>
                  </a:txBody>
                  <a:tcPr marL="5984" marR="5984" marT="5984" marB="0" anchor="b">
                    <a:lnL>
                      <a:noFill/>
                    </a:lnL>
                    <a:lnR>
                      <a:noFill/>
                    </a:lnR>
                    <a:lnT>
                      <a:noFill/>
                    </a:lnT>
                    <a:lnB>
                      <a:noFill/>
                    </a:lnB>
                    <a:solidFill>
                      <a:srgbClr val="B4C6E7"/>
                    </a:solidFill>
                  </a:tcPr>
                </a:tc>
                <a:tc>
                  <a:txBody>
                    <a:bodyPr/>
                    <a:lstStyle/>
                    <a:p>
                      <a:pPr algn="r" fontAlgn="b"/>
                      <a:r>
                        <a:rPr lang="en-GB" sz="1000" b="0" i="0" u="none" strike="noStrike">
                          <a:solidFill>
                            <a:srgbClr val="000000"/>
                          </a:solidFill>
                          <a:effectLst/>
                          <a:latin typeface="Calibri" panose="020F0502020204030204" pitchFamily="34" charset="0"/>
                        </a:rPr>
                        <a:t>35024</a:t>
                      </a:r>
                    </a:p>
                  </a:txBody>
                  <a:tcPr marL="5984" marR="5984" marT="5984" marB="0" anchor="b">
                    <a:lnL>
                      <a:noFill/>
                    </a:lnL>
                    <a:lnR>
                      <a:noFill/>
                    </a:lnR>
                    <a:lnT>
                      <a:noFill/>
                    </a:lnT>
                    <a:lnB>
                      <a:noFill/>
                    </a:lnB>
                    <a:solidFill>
                      <a:srgbClr val="B4C6E7"/>
                    </a:solidFill>
                  </a:tcPr>
                </a:tc>
                <a:tc>
                  <a:txBody>
                    <a:bodyPr/>
                    <a:lstStyle/>
                    <a:p>
                      <a:pPr algn="r" fontAlgn="b"/>
                      <a:r>
                        <a:rPr lang="en-GB" sz="1000" b="0" i="0" u="none" strike="noStrike">
                          <a:solidFill>
                            <a:srgbClr val="000000"/>
                          </a:solidFill>
                          <a:effectLst/>
                          <a:latin typeface="Calibri" panose="020F0502020204030204" pitchFamily="34" charset="0"/>
                        </a:rPr>
                        <a:t>47.6</a:t>
                      </a:r>
                    </a:p>
                  </a:txBody>
                  <a:tcPr marL="5984" marR="5984" marT="5984" marB="0" anchor="b">
                    <a:lnL>
                      <a:noFill/>
                    </a:lnL>
                    <a:lnR>
                      <a:noFill/>
                    </a:lnR>
                    <a:lnT>
                      <a:noFill/>
                    </a:lnT>
                    <a:lnB>
                      <a:noFill/>
                    </a:lnB>
                    <a:solidFill>
                      <a:srgbClr val="B4C6E7"/>
                    </a:solidFill>
                  </a:tcPr>
                </a:tc>
                <a:tc>
                  <a:txBody>
                    <a:bodyPr/>
                    <a:lstStyle/>
                    <a:p>
                      <a:pPr algn="r" fontAlgn="b"/>
                      <a:r>
                        <a:rPr lang="en-GB" sz="1000" b="0" i="0" u="none" strike="noStrike">
                          <a:solidFill>
                            <a:srgbClr val="000000"/>
                          </a:solidFill>
                          <a:effectLst/>
                          <a:latin typeface="Calibri" panose="020F0502020204030204" pitchFamily="34" charset="0"/>
                        </a:rPr>
                        <a:t>50235</a:t>
                      </a:r>
                    </a:p>
                  </a:txBody>
                  <a:tcPr marL="5984" marR="5984" marT="5984" marB="0" anchor="b">
                    <a:lnL>
                      <a:noFill/>
                    </a:lnL>
                    <a:lnR>
                      <a:noFill/>
                    </a:lnR>
                    <a:lnT>
                      <a:noFill/>
                    </a:lnT>
                    <a:lnB>
                      <a:noFill/>
                    </a:lnB>
                    <a:solidFill>
                      <a:srgbClr val="B4C6E7"/>
                    </a:solidFill>
                  </a:tcPr>
                </a:tc>
                <a:tc>
                  <a:txBody>
                    <a:bodyPr/>
                    <a:lstStyle/>
                    <a:p>
                      <a:pPr algn="r" fontAlgn="b"/>
                      <a:r>
                        <a:rPr lang="en-GB" sz="1000" b="0" i="0" u="none" strike="noStrike">
                          <a:solidFill>
                            <a:srgbClr val="000000"/>
                          </a:solidFill>
                          <a:effectLst/>
                          <a:latin typeface="Calibri" panose="020F0502020204030204" pitchFamily="34" charset="0"/>
                        </a:rPr>
                        <a:t>2200984</a:t>
                      </a:r>
                    </a:p>
                  </a:txBody>
                  <a:tcPr marL="5984" marR="5984" marT="5984" marB="0" anchor="b">
                    <a:lnL>
                      <a:noFill/>
                    </a:lnL>
                    <a:lnR>
                      <a:noFill/>
                    </a:lnR>
                    <a:lnT>
                      <a:noFill/>
                    </a:lnT>
                    <a:lnB>
                      <a:noFill/>
                    </a:lnB>
                    <a:solidFill>
                      <a:srgbClr val="B4C6E7"/>
                    </a:solidFill>
                  </a:tcPr>
                </a:tc>
                <a:tc>
                  <a:txBody>
                    <a:bodyPr/>
                    <a:lstStyle/>
                    <a:p>
                      <a:pPr algn="r" fontAlgn="b"/>
                      <a:r>
                        <a:rPr lang="en-GB" sz="1000" b="0" i="0" u="none" strike="noStrike">
                          <a:solidFill>
                            <a:srgbClr val="000000"/>
                          </a:solidFill>
                          <a:effectLst/>
                          <a:latin typeface="Calibri" panose="020F0502020204030204" pitchFamily="34" charset="0"/>
                        </a:rPr>
                        <a:t>1433.4</a:t>
                      </a:r>
                    </a:p>
                  </a:txBody>
                  <a:tcPr marL="5984" marR="5984" marT="5984" marB="0" anchor="b">
                    <a:lnL>
                      <a:noFill/>
                    </a:lnL>
                    <a:lnR>
                      <a:noFill/>
                    </a:lnR>
                    <a:lnT>
                      <a:noFill/>
                    </a:lnT>
                    <a:lnB>
                      <a:noFill/>
                    </a:lnB>
                    <a:solidFill>
                      <a:srgbClr val="B4C6E7"/>
                    </a:solidFill>
                  </a:tcPr>
                </a:tc>
                <a:extLst>
                  <a:ext uri="{0D108BD9-81ED-4DB2-BD59-A6C34878D82A}">
                    <a16:rowId xmlns:a16="http://schemas.microsoft.com/office/drawing/2014/main" val="3319469232"/>
                  </a:ext>
                </a:extLst>
              </a:tr>
              <a:tr h="214500">
                <a:tc>
                  <a:txBody>
                    <a:bodyPr/>
                    <a:lstStyle/>
                    <a:p>
                      <a:pPr algn="l" fontAlgn="b"/>
                      <a:r>
                        <a:rPr lang="en-GB" sz="1000" b="0" i="0" u="none" strike="noStrike">
                          <a:solidFill>
                            <a:srgbClr val="000000"/>
                          </a:solidFill>
                          <a:effectLst/>
                          <a:latin typeface="Calibri" panose="020F0502020204030204" pitchFamily="34" charset="0"/>
                        </a:rPr>
                        <a:t>C1</a:t>
                      </a:r>
                    </a:p>
                  </a:txBody>
                  <a:tcPr marL="5984" marR="5984" marT="5984" marB="0" anchor="b">
                    <a:lnL>
                      <a:noFill/>
                    </a:lnL>
                    <a:lnR>
                      <a:noFill/>
                    </a:lnR>
                    <a:lnT>
                      <a:noFill/>
                    </a:lnT>
                    <a:lnB>
                      <a:noFill/>
                    </a:lnB>
                    <a:solidFill>
                      <a:srgbClr val="C6E0B4"/>
                    </a:solidFill>
                  </a:tcPr>
                </a:tc>
                <a:tc>
                  <a:txBody>
                    <a:bodyPr/>
                    <a:lstStyle/>
                    <a:p>
                      <a:pPr algn="l" fontAlgn="b"/>
                      <a:r>
                        <a:rPr lang="en-GB" sz="1000" b="0" i="0" u="none" strike="noStrike">
                          <a:solidFill>
                            <a:srgbClr val="000000"/>
                          </a:solidFill>
                          <a:effectLst/>
                          <a:latin typeface="Calibri" panose="020F0502020204030204" pitchFamily="34" charset="0"/>
                        </a:rPr>
                        <a:t>Men + 1</a:t>
                      </a:r>
                    </a:p>
                  </a:txBody>
                  <a:tcPr marL="5984" marR="5984" marT="5984" marB="0" anchor="b">
                    <a:lnL>
                      <a:noFill/>
                    </a:lnL>
                    <a:lnR>
                      <a:noFill/>
                    </a:lnR>
                    <a:lnT>
                      <a:noFill/>
                    </a:lnT>
                    <a:lnB>
                      <a:noFill/>
                    </a:lnB>
                    <a:solidFill>
                      <a:srgbClr val="C6E0B4"/>
                    </a:solidFill>
                  </a:tcPr>
                </a:tc>
                <a:tc>
                  <a:txBody>
                    <a:bodyPr/>
                    <a:lstStyle/>
                    <a:p>
                      <a:pPr algn="r" fontAlgn="b"/>
                      <a:r>
                        <a:rPr lang="en-GB" sz="1000" b="0" i="0" u="none" strike="noStrike">
                          <a:solidFill>
                            <a:srgbClr val="000000"/>
                          </a:solidFill>
                          <a:effectLst/>
                          <a:latin typeface="Calibri" panose="020F0502020204030204" pitchFamily="34" charset="0"/>
                        </a:rPr>
                        <a:t>5240906</a:t>
                      </a:r>
                    </a:p>
                  </a:txBody>
                  <a:tcPr marL="5984" marR="5984" marT="5984" marB="0" anchor="b">
                    <a:lnL>
                      <a:noFill/>
                    </a:lnL>
                    <a:lnR>
                      <a:noFill/>
                    </a:lnR>
                    <a:lnT>
                      <a:noFill/>
                    </a:lnT>
                    <a:lnB>
                      <a:noFill/>
                    </a:lnB>
                    <a:solidFill>
                      <a:srgbClr val="C6E0B4"/>
                    </a:solidFill>
                  </a:tcPr>
                </a:tc>
                <a:tc>
                  <a:txBody>
                    <a:bodyPr/>
                    <a:lstStyle/>
                    <a:p>
                      <a:pPr algn="r" fontAlgn="b"/>
                      <a:r>
                        <a:rPr lang="en-GB" sz="1000" b="0" i="0" u="none" strike="noStrike">
                          <a:solidFill>
                            <a:srgbClr val="000000"/>
                          </a:solidFill>
                          <a:effectLst/>
                          <a:latin typeface="Calibri" panose="020F0502020204030204" pitchFamily="34" charset="0"/>
                        </a:rPr>
                        <a:t>5040493</a:t>
                      </a:r>
                    </a:p>
                  </a:txBody>
                  <a:tcPr marL="5984" marR="5984" marT="5984" marB="0" anchor="b">
                    <a:lnL>
                      <a:noFill/>
                    </a:lnL>
                    <a:lnR>
                      <a:noFill/>
                    </a:lnR>
                    <a:lnT>
                      <a:noFill/>
                    </a:lnT>
                    <a:lnB>
                      <a:noFill/>
                    </a:lnB>
                    <a:solidFill>
                      <a:srgbClr val="C6E0B4"/>
                    </a:solidFill>
                  </a:tcPr>
                </a:tc>
                <a:tc>
                  <a:txBody>
                    <a:bodyPr/>
                    <a:lstStyle/>
                    <a:p>
                      <a:pPr algn="r" fontAlgn="b"/>
                      <a:r>
                        <a:rPr lang="en-GB" sz="1000" b="0" i="0" u="none" strike="noStrike">
                          <a:solidFill>
                            <a:srgbClr val="000000"/>
                          </a:solidFill>
                          <a:effectLst/>
                          <a:latin typeface="Calibri" panose="020F0502020204030204" pitchFamily="34" charset="0"/>
                        </a:rPr>
                        <a:t>96.2</a:t>
                      </a:r>
                    </a:p>
                  </a:txBody>
                  <a:tcPr marL="5984" marR="5984" marT="5984" marB="0" anchor="b">
                    <a:lnL>
                      <a:noFill/>
                    </a:lnL>
                    <a:lnR>
                      <a:noFill/>
                    </a:lnR>
                    <a:lnT>
                      <a:noFill/>
                    </a:lnT>
                    <a:lnB>
                      <a:noFill/>
                    </a:lnB>
                    <a:solidFill>
                      <a:srgbClr val="C6E0B4"/>
                    </a:solidFill>
                  </a:tcPr>
                </a:tc>
                <a:tc>
                  <a:txBody>
                    <a:bodyPr/>
                    <a:lstStyle/>
                    <a:p>
                      <a:pPr algn="r" fontAlgn="b"/>
                      <a:r>
                        <a:rPr lang="en-GB" sz="1000" b="0" i="0" u="none" strike="noStrike">
                          <a:solidFill>
                            <a:srgbClr val="000000"/>
                          </a:solidFill>
                          <a:effectLst/>
                          <a:latin typeface="Calibri" panose="020F0502020204030204" pitchFamily="34" charset="0"/>
                        </a:rPr>
                        <a:t>4170196</a:t>
                      </a:r>
                    </a:p>
                  </a:txBody>
                  <a:tcPr marL="5984" marR="5984" marT="5984" marB="0" anchor="b">
                    <a:lnL>
                      <a:noFill/>
                    </a:lnL>
                    <a:lnR>
                      <a:noFill/>
                    </a:lnR>
                    <a:lnT>
                      <a:noFill/>
                    </a:lnT>
                    <a:lnB>
                      <a:noFill/>
                    </a:lnB>
                    <a:solidFill>
                      <a:srgbClr val="C6E0B4"/>
                    </a:solidFill>
                  </a:tcPr>
                </a:tc>
                <a:tc>
                  <a:txBody>
                    <a:bodyPr/>
                    <a:lstStyle/>
                    <a:p>
                      <a:pPr algn="r" fontAlgn="b"/>
                      <a:r>
                        <a:rPr lang="en-GB" sz="1000" b="0" i="0" u="none" strike="noStrike">
                          <a:solidFill>
                            <a:srgbClr val="000000"/>
                          </a:solidFill>
                          <a:effectLst/>
                          <a:latin typeface="Calibri" panose="020F0502020204030204" pitchFamily="34" charset="0"/>
                        </a:rPr>
                        <a:t>130756</a:t>
                      </a:r>
                    </a:p>
                  </a:txBody>
                  <a:tcPr marL="5984" marR="5984" marT="5984" marB="0" anchor="b">
                    <a:lnL>
                      <a:noFill/>
                    </a:lnL>
                    <a:lnR>
                      <a:noFill/>
                    </a:lnR>
                    <a:lnT>
                      <a:noFill/>
                    </a:lnT>
                    <a:lnB>
                      <a:noFill/>
                    </a:lnB>
                    <a:solidFill>
                      <a:srgbClr val="C6E0B4"/>
                    </a:solidFill>
                  </a:tcPr>
                </a:tc>
                <a:tc>
                  <a:txBody>
                    <a:bodyPr/>
                    <a:lstStyle/>
                    <a:p>
                      <a:pPr algn="r" fontAlgn="b"/>
                      <a:r>
                        <a:rPr lang="en-GB" sz="1000" b="0" i="0" u="none" strike="noStrike">
                          <a:solidFill>
                            <a:srgbClr val="000000"/>
                          </a:solidFill>
                          <a:effectLst/>
                          <a:latin typeface="Calibri" panose="020F0502020204030204" pitchFamily="34" charset="0"/>
                        </a:rPr>
                        <a:t>4039440</a:t>
                      </a:r>
                    </a:p>
                  </a:txBody>
                  <a:tcPr marL="5984" marR="5984" marT="5984" marB="0" anchor="b">
                    <a:lnL>
                      <a:noFill/>
                    </a:lnL>
                    <a:lnR>
                      <a:noFill/>
                    </a:lnR>
                    <a:lnT>
                      <a:noFill/>
                    </a:lnT>
                    <a:lnB>
                      <a:noFill/>
                    </a:lnB>
                    <a:solidFill>
                      <a:srgbClr val="C6E0B4"/>
                    </a:solidFill>
                  </a:tcPr>
                </a:tc>
                <a:tc>
                  <a:txBody>
                    <a:bodyPr/>
                    <a:lstStyle/>
                    <a:p>
                      <a:pPr algn="l" fontAlgn="b"/>
                      <a:r>
                        <a:rPr lang="en-GB" sz="1000" b="0" i="0" u="none" strike="noStrike">
                          <a:solidFill>
                            <a:srgbClr val="000000"/>
                          </a:solidFill>
                          <a:effectLst/>
                          <a:latin typeface="Calibri" panose="020F0502020204030204" pitchFamily="34" charset="0"/>
                        </a:rPr>
                        <a:t>C1</a:t>
                      </a:r>
                    </a:p>
                  </a:txBody>
                  <a:tcPr marL="5984" marR="5984" marT="5984" marB="0" anchor="b">
                    <a:lnL>
                      <a:noFill/>
                    </a:lnL>
                    <a:lnR>
                      <a:noFill/>
                    </a:lnR>
                    <a:lnT>
                      <a:noFill/>
                    </a:lnT>
                    <a:lnB>
                      <a:noFill/>
                    </a:lnB>
                    <a:solidFill>
                      <a:srgbClr val="C6E0B4"/>
                    </a:solidFill>
                  </a:tcPr>
                </a:tc>
                <a:tc>
                  <a:txBody>
                    <a:bodyPr/>
                    <a:lstStyle/>
                    <a:p>
                      <a:pPr algn="r" fontAlgn="b"/>
                      <a:r>
                        <a:rPr lang="en-GB" sz="1000" b="0" i="0" u="none" strike="noStrike">
                          <a:solidFill>
                            <a:srgbClr val="000000"/>
                          </a:solidFill>
                          <a:effectLst/>
                          <a:latin typeface="Calibri" panose="020F0502020204030204" pitchFamily="34" charset="0"/>
                        </a:rPr>
                        <a:t>4000616</a:t>
                      </a:r>
                    </a:p>
                  </a:txBody>
                  <a:tcPr marL="5984" marR="5984" marT="5984" marB="0" anchor="b">
                    <a:lnL>
                      <a:noFill/>
                    </a:lnL>
                    <a:lnR>
                      <a:noFill/>
                    </a:lnR>
                    <a:lnT>
                      <a:noFill/>
                    </a:lnT>
                    <a:lnB>
                      <a:noFill/>
                    </a:lnB>
                    <a:solidFill>
                      <a:srgbClr val="C6E0B4"/>
                    </a:solidFill>
                  </a:tcPr>
                </a:tc>
                <a:tc>
                  <a:txBody>
                    <a:bodyPr/>
                    <a:lstStyle/>
                    <a:p>
                      <a:pPr algn="r" fontAlgn="b"/>
                      <a:r>
                        <a:rPr lang="en-GB" sz="1000" b="0" i="0" u="none" strike="noStrike">
                          <a:solidFill>
                            <a:srgbClr val="000000"/>
                          </a:solidFill>
                          <a:effectLst/>
                          <a:latin typeface="Calibri" panose="020F0502020204030204" pitchFamily="34" charset="0"/>
                        </a:rPr>
                        <a:t>99</a:t>
                      </a:r>
                    </a:p>
                  </a:txBody>
                  <a:tcPr marL="5984" marR="5984" marT="5984" marB="0" anchor="b">
                    <a:lnL>
                      <a:noFill/>
                    </a:lnL>
                    <a:lnR>
                      <a:noFill/>
                    </a:lnR>
                    <a:lnT>
                      <a:noFill/>
                    </a:lnT>
                    <a:lnB>
                      <a:noFill/>
                    </a:lnB>
                    <a:solidFill>
                      <a:srgbClr val="C6E0B4"/>
                    </a:solidFill>
                  </a:tcPr>
                </a:tc>
                <a:tc>
                  <a:txBody>
                    <a:bodyPr/>
                    <a:lstStyle/>
                    <a:p>
                      <a:pPr algn="r" fontAlgn="b"/>
                      <a:r>
                        <a:rPr lang="en-GB" sz="1000" b="0" i="0" u="none" strike="noStrike">
                          <a:solidFill>
                            <a:srgbClr val="000000"/>
                          </a:solidFill>
                          <a:effectLst/>
                          <a:latin typeface="Calibri" panose="020F0502020204030204" pitchFamily="34" charset="0"/>
                        </a:rPr>
                        <a:t>23713</a:t>
                      </a:r>
                    </a:p>
                  </a:txBody>
                  <a:tcPr marL="5984" marR="5984" marT="5984" marB="0" anchor="b">
                    <a:lnL>
                      <a:noFill/>
                    </a:lnL>
                    <a:lnR>
                      <a:noFill/>
                    </a:lnR>
                    <a:lnT>
                      <a:noFill/>
                    </a:lnT>
                    <a:lnB>
                      <a:noFill/>
                    </a:lnB>
                    <a:solidFill>
                      <a:srgbClr val="C6E0B4"/>
                    </a:solidFill>
                  </a:tcPr>
                </a:tc>
                <a:tc>
                  <a:txBody>
                    <a:bodyPr/>
                    <a:lstStyle/>
                    <a:p>
                      <a:pPr algn="r" fontAlgn="b"/>
                      <a:r>
                        <a:rPr lang="en-GB" sz="1000" b="0" i="0" u="none" strike="noStrike">
                          <a:solidFill>
                            <a:srgbClr val="000000"/>
                          </a:solidFill>
                          <a:effectLst/>
                          <a:latin typeface="Calibri" panose="020F0502020204030204" pitchFamily="34" charset="0"/>
                        </a:rPr>
                        <a:t>32.2</a:t>
                      </a:r>
                    </a:p>
                  </a:txBody>
                  <a:tcPr marL="5984" marR="5984" marT="5984" marB="0" anchor="b">
                    <a:lnL>
                      <a:noFill/>
                    </a:lnL>
                    <a:lnR>
                      <a:noFill/>
                    </a:lnR>
                    <a:lnT>
                      <a:noFill/>
                    </a:lnT>
                    <a:lnB>
                      <a:noFill/>
                    </a:lnB>
                    <a:solidFill>
                      <a:srgbClr val="C6E0B4"/>
                    </a:solidFill>
                  </a:tcPr>
                </a:tc>
                <a:tc>
                  <a:txBody>
                    <a:bodyPr/>
                    <a:lstStyle/>
                    <a:p>
                      <a:pPr algn="r" fontAlgn="b"/>
                      <a:r>
                        <a:rPr lang="en-GB" sz="1000" b="0" i="0" u="none" strike="noStrike">
                          <a:solidFill>
                            <a:srgbClr val="000000"/>
                          </a:solidFill>
                          <a:effectLst/>
                          <a:latin typeface="Calibri" panose="020F0502020204030204" pitchFamily="34" charset="0"/>
                        </a:rPr>
                        <a:t>6492</a:t>
                      </a:r>
                    </a:p>
                  </a:txBody>
                  <a:tcPr marL="5984" marR="5984" marT="5984" marB="0" anchor="b">
                    <a:lnL>
                      <a:noFill/>
                    </a:lnL>
                    <a:lnR>
                      <a:noFill/>
                    </a:lnR>
                    <a:lnT>
                      <a:noFill/>
                    </a:lnT>
                    <a:lnB>
                      <a:noFill/>
                    </a:lnB>
                    <a:solidFill>
                      <a:srgbClr val="C6E0B4"/>
                    </a:solidFill>
                  </a:tcPr>
                </a:tc>
                <a:tc>
                  <a:txBody>
                    <a:bodyPr/>
                    <a:lstStyle/>
                    <a:p>
                      <a:pPr algn="r" fontAlgn="b"/>
                      <a:r>
                        <a:rPr lang="en-GB" sz="1000" b="0" i="0" u="none" strike="noStrike">
                          <a:solidFill>
                            <a:srgbClr val="000000"/>
                          </a:solidFill>
                          <a:effectLst/>
                          <a:latin typeface="Calibri" panose="020F0502020204030204" pitchFamily="34" charset="0"/>
                        </a:rPr>
                        <a:t>2371846</a:t>
                      </a:r>
                    </a:p>
                  </a:txBody>
                  <a:tcPr marL="5984" marR="5984" marT="5984" marB="0" anchor="b">
                    <a:lnL>
                      <a:noFill/>
                    </a:lnL>
                    <a:lnR>
                      <a:noFill/>
                    </a:lnR>
                    <a:lnT>
                      <a:noFill/>
                    </a:lnT>
                    <a:lnB>
                      <a:noFill/>
                    </a:lnB>
                    <a:solidFill>
                      <a:srgbClr val="C6E0B4"/>
                    </a:solidFill>
                  </a:tcPr>
                </a:tc>
                <a:tc>
                  <a:txBody>
                    <a:bodyPr/>
                    <a:lstStyle/>
                    <a:p>
                      <a:pPr algn="r" fontAlgn="b"/>
                      <a:r>
                        <a:rPr lang="en-GB" sz="1000" b="0" i="0" u="none" strike="noStrike">
                          <a:solidFill>
                            <a:srgbClr val="000000"/>
                          </a:solidFill>
                          <a:effectLst/>
                          <a:latin typeface="Calibri" panose="020F0502020204030204" pitchFamily="34" charset="0"/>
                        </a:rPr>
                        <a:t>168.7</a:t>
                      </a:r>
                    </a:p>
                  </a:txBody>
                  <a:tcPr marL="5984" marR="5984" marT="5984" marB="0" anchor="b">
                    <a:lnL>
                      <a:noFill/>
                    </a:lnL>
                    <a:lnR>
                      <a:noFill/>
                    </a:lnR>
                    <a:lnT>
                      <a:noFill/>
                    </a:lnT>
                    <a:lnB>
                      <a:noFill/>
                    </a:lnB>
                    <a:solidFill>
                      <a:srgbClr val="C6E0B4"/>
                    </a:solidFill>
                  </a:tcPr>
                </a:tc>
                <a:extLst>
                  <a:ext uri="{0D108BD9-81ED-4DB2-BD59-A6C34878D82A}">
                    <a16:rowId xmlns:a16="http://schemas.microsoft.com/office/drawing/2014/main" val="816485250"/>
                  </a:ext>
                </a:extLst>
              </a:tr>
              <a:tr h="214500">
                <a:tc>
                  <a:txBody>
                    <a:bodyPr/>
                    <a:lstStyle/>
                    <a:p>
                      <a:pPr algn="l" fontAlgn="b"/>
                      <a:r>
                        <a:rPr lang="en-GB" sz="1000" b="0" i="0" u="none" strike="noStrike">
                          <a:solidFill>
                            <a:srgbClr val="000000"/>
                          </a:solidFill>
                          <a:effectLst/>
                          <a:latin typeface="Calibri" panose="020F0502020204030204" pitchFamily="34" charset="0"/>
                        </a:rPr>
                        <a:t>C2</a:t>
                      </a:r>
                    </a:p>
                  </a:txBody>
                  <a:tcPr marL="5984" marR="5984" marT="5984" marB="0" anchor="b">
                    <a:lnL>
                      <a:noFill/>
                    </a:lnL>
                    <a:lnR>
                      <a:noFill/>
                    </a:lnR>
                    <a:lnT>
                      <a:noFill/>
                    </a:lnT>
                    <a:lnB>
                      <a:noFill/>
                    </a:lnB>
                    <a:solidFill>
                      <a:srgbClr val="FFE699"/>
                    </a:solidFill>
                  </a:tcPr>
                </a:tc>
                <a:tc>
                  <a:txBody>
                    <a:bodyPr/>
                    <a:lstStyle/>
                    <a:p>
                      <a:pPr algn="l" fontAlgn="b"/>
                      <a:r>
                        <a:rPr lang="en-GB" sz="1000" b="0" i="0" u="none" strike="noStrike">
                          <a:solidFill>
                            <a:srgbClr val="000000"/>
                          </a:solidFill>
                          <a:effectLst/>
                          <a:latin typeface="Calibri" panose="020F0502020204030204" pitchFamily="34" charset="0"/>
                        </a:rPr>
                        <a:t>Men + 2</a:t>
                      </a:r>
                    </a:p>
                  </a:txBody>
                  <a:tcPr marL="5984" marR="5984" marT="5984" marB="0" anchor="b">
                    <a:lnL>
                      <a:noFill/>
                    </a:lnL>
                    <a:lnR>
                      <a:noFill/>
                    </a:lnR>
                    <a:lnT>
                      <a:noFill/>
                    </a:lnT>
                    <a:lnB>
                      <a:noFill/>
                    </a:lnB>
                    <a:solidFill>
                      <a:srgbClr val="FFE699"/>
                    </a:solidFill>
                  </a:tcPr>
                </a:tc>
                <a:tc>
                  <a:txBody>
                    <a:bodyPr/>
                    <a:lstStyle/>
                    <a:p>
                      <a:pPr algn="r" fontAlgn="b"/>
                      <a:r>
                        <a:rPr lang="en-GB" sz="1000" b="0" i="0" u="none" strike="noStrike">
                          <a:solidFill>
                            <a:srgbClr val="000000"/>
                          </a:solidFill>
                          <a:effectLst/>
                          <a:latin typeface="Calibri" panose="020F0502020204030204" pitchFamily="34" charset="0"/>
                        </a:rPr>
                        <a:t>14854011</a:t>
                      </a:r>
                    </a:p>
                  </a:txBody>
                  <a:tcPr marL="5984" marR="5984" marT="5984" marB="0" anchor="b">
                    <a:lnL>
                      <a:noFill/>
                    </a:lnL>
                    <a:lnR>
                      <a:noFill/>
                    </a:lnR>
                    <a:lnT>
                      <a:noFill/>
                    </a:lnT>
                    <a:lnB>
                      <a:noFill/>
                    </a:lnB>
                    <a:solidFill>
                      <a:srgbClr val="FFE699"/>
                    </a:solidFill>
                  </a:tcPr>
                </a:tc>
                <a:tc>
                  <a:txBody>
                    <a:bodyPr/>
                    <a:lstStyle/>
                    <a:p>
                      <a:pPr algn="r" fontAlgn="b"/>
                      <a:r>
                        <a:rPr lang="en-GB" sz="1000" b="0" i="0" u="none" strike="noStrike">
                          <a:solidFill>
                            <a:srgbClr val="000000"/>
                          </a:solidFill>
                          <a:effectLst/>
                          <a:latin typeface="Calibri" panose="020F0502020204030204" pitchFamily="34" charset="0"/>
                        </a:rPr>
                        <a:t>14368343</a:t>
                      </a:r>
                    </a:p>
                  </a:txBody>
                  <a:tcPr marL="5984" marR="5984" marT="5984" marB="0" anchor="b">
                    <a:lnL>
                      <a:noFill/>
                    </a:lnL>
                    <a:lnR>
                      <a:noFill/>
                    </a:lnR>
                    <a:lnT>
                      <a:noFill/>
                    </a:lnT>
                    <a:lnB>
                      <a:noFill/>
                    </a:lnB>
                    <a:solidFill>
                      <a:srgbClr val="FFE699"/>
                    </a:solidFill>
                  </a:tcPr>
                </a:tc>
                <a:tc>
                  <a:txBody>
                    <a:bodyPr/>
                    <a:lstStyle/>
                    <a:p>
                      <a:pPr algn="r" fontAlgn="b"/>
                      <a:r>
                        <a:rPr lang="en-GB" sz="1000" b="0" i="0" u="none" strike="noStrike">
                          <a:solidFill>
                            <a:srgbClr val="000000"/>
                          </a:solidFill>
                          <a:effectLst/>
                          <a:latin typeface="Calibri" panose="020F0502020204030204" pitchFamily="34" charset="0"/>
                        </a:rPr>
                        <a:t>96.7</a:t>
                      </a:r>
                    </a:p>
                  </a:txBody>
                  <a:tcPr marL="5984" marR="5984" marT="5984" marB="0" anchor="b">
                    <a:lnL>
                      <a:noFill/>
                    </a:lnL>
                    <a:lnR>
                      <a:noFill/>
                    </a:lnR>
                    <a:lnT>
                      <a:noFill/>
                    </a:lnT>
                    <a:lnB>
                      <a:noFill/>
                    </a:lnB>
                    <a:solidFill>
                      <a:srgbClr val="FFE699"/>
                    </a:solidFill>
                  </a:tcPr>
                </a:tc>
                <a:tc>
                  <a:txBody>
                    <a:bodyPr/>
                    <a:lstStyle/>
                    <a:p>
                      <a:pPr algn="r" fontAlgn="b"/>
                      <a:r>
                        <a:rPr lang="en-GB" sz="1000" b="0" i="0" u="none" strike="noStrike">
                          <a:solidFill>
                            <a:srgbClr val="000000"/>
                          </a:solidFill>
                          <a:effectLst/>
                          <a:latin typeface="Calibri" panose="020F0502020204030204" pitchFamily="34" charset="0"/>
                        </a:rPr>
                        <a:t>12320144</a:t>
                      </a:r>
                    </a:p>
                  </a:txBody>
                  <a:tcPr marL="5984" marR="5984" marT="5984" marB="0" anchor="b">
                    <a:lnL>
                      <a:noFill/>
                    </a:lnL>
                    <a:lnR>
                      <a:noFill/>
                    </a:lnR>
                    <a:lnT>
                      <a:noFill/>
                    </a:lnT>
                    <a:lnB>
                      <a:noFill/>
                    </a:lnB>
                    <a:solidFill>
                      <a:srgbClr val="FFE699"/>
                    </a:solidFill>
                  </a:tcPr>
                </a:tc>
                <a:tc>
                  <a:txBody>
                    <a:bodyPr/>
                    <a:lstStyle/>
                    <a:p>
                      <a:pPr algn="r" fontAlgn="b"/>
                      <a:r>
                        <a:rPr lang="en-GB" sz="1000" b="0" i="0" u="none" strike="noStrike">
                          <a:solidFill>
                            <a:srgbClr val="000000"/>
                          </a:solidFill>
                          <a:effectLst/>
                          <a:latin typeface="Calibri" panose="020F0502020204030204" pitchFamily="34" charset="0"/>
                        </a:rPr>
                        <a:t>590331</a:t>
                      </a:r>
                    </a:p>
                  </a:txBody>
                  <a:tcPr marL="5984" marR="5984" marT="5984" marB="0" anchor="b">
                    <a:lnL>
                      <a:noFill/>
                    </a:lnL>
                    <a:lnR>
                      <a:noFill/>
                    </a:lnR>
                    <a:lnT>
                      <a:noFill/>
                    </a:lnT>
                    <a:lnB>
                      <a:noFill/>
                    </a:lnB>
                    <a:solidFill>
                      <a:srgbClr val="FFE699"/>
                    </a:solidFill>
                  </a:tcPr>
                </a:tc>
                <a:tc>
                  <a:txBody>
                    <a:bodyPr/>
                    <a:lstStyle/>
                    <a:p>
                      <a:pPr algn="r" fontAlgn="b"/>
                      <a:r>
                        <a:rPr lang="en-GB" sz="1000" b="0" i="0" u="none" strike="noStrike">
                          <a:solidFill>
                            <a:srgbClr val="000000"/>
                          </a:solidFill>
                          <a:effectLst/>
                          <a:latin typeface="Calibri" panose="020F0502020204030204" pitchFamily="34" charset="0"/>
                        </a:rPr>
                        <a:t>11729813</a:t>
                      </a:r>
                    </a:p>
                  </a:txBody>
                  <a:tcPr marL="5984" marR="5984" marT="5984" marB="0" anchor="b">
                    <a:lnL>
                      <a:noFill/>
                    </a:lnL>
                    <a:lnR>
                      <a:noFill/>
                    </a:lnR>
                    <a:lnT>
                      <a:noFill/>
                    </a:lnT>
                    <a:lnB>
                      <a:noFill/>
                    </a:lnB>
                    <a:solidFill>
                      <a:srgbClr val="FFE699"/>
                    </a:solidFill>
                  </a:tcPr>
                </a:tc>
                <a:tc>
                  <a:txBody>
                    <a:bodyPr/>
                    <a:lstStyle/>
                    <a:p>
                      <a:pPr algn="l" fontAlgn="b"/>
                      <a:r>
                        <a:rPr lang="en-GB" sz="1000" b="0" i="0" u="none" strike="noStrike">
                          <a:solidFill>
                            <a:srgbClr val="000000"/>
                          </a:solidFill>
                          <a:effectLst/>
                          <a:latin typeface="Calibri" panose="020F0502020204030204" pitchFamily="34" charset="0"/>
                        </a:rPr>
                        <a:t>C2</a:t>
                      </a:r>
                    </a:p>
                  </a:txBody>
                  <a:tcPr marL="5984" marR="5984" marT="5984" marB="0" anchor="b">
                    <a:lnL>
                      <a:noFill/>
                    </a:lnL>
                    <a:lnR>
                      <a:noFill/>
                    </a:lnR>
                    <a:lnT>
                      <a:noFill/>
                    </a:lnT>
                    <a:lnB>
                      <a:noFill/>
                    </a:lnB>
                    <a:solidFill>
                      <a:srgbClr val="FFE699"/>
                    </a:solidFill>
                  </a:tcPr>
                </a:tc>
                <a:tc>
                  <a:txBody>
                    <a:bodyPr/>
                    <a:lstStyle/>
                    <a:p>
                      <a:pPr algn="r" fontAlgn="b"/>
                      <a:r>
                        <a:rPr lang="en-GB" sz="1000" b="0" i="0" u="none" strike="noStrike">
                          <a:solidFill>
                            <a:srgbClr val="000000"/>
                          </a:solidFill>
                          <a:effectLst/>
                          <a:latin typeface="Calibri" panose="020F0502020204030204" pitchFamily="34" charset="0"/>
                        </a:rPr>
                        <a:t>11596280</a:t>
                      </a:r>
                    </a:p>
                  </a:txBody>
                  <a:tcPr marL="5984" marR="5984" marT="5984" marB="0" anchor="b">
                    <a:lnL>
                      <a:noFill/>
                    </a:lnL>
                    <a:lnR>
                      <a:noFill/>
                    </a:lnR>
                    <a:lnT>
                      <a:noFill/>
                    </a:lnT>
                    <a:lnB>
                      <a:noFill/>
                    </a:lnB>
                    <a:solidFill>
                      <a:srgbClr val="FFE699"/>
                    </a:solidFill>
                  </a:tcPr>
                </a:tc>
                <a:tc>
                  <a:txBody>
                    <a:bodyPr/>
                    <a:lstStyle/>
                    <a:p>
                      <a:pPr algn="r" fontAlgn="b"/>
                      <a:r>
                        <a:rPr lang="en-GB" sz="1000" b="0" i="0" u="none" strike="noStrike">
                          <a:solidFill>
                            <a:srgbClr val="000000"/>
                          </a:solidFill>
                          <a:effectLst/>
                          <a:latin typeface="Calibri" panose="020F0502020204030204" pitchFamily="34" charset="0"/>
                        </a:rPr>
                        <a:t>98.9</a:t>
                      </a:r>
                    </a:p>
                  </a:txBody>
                  <a:tcPr marL="5984" marR="5984" marT="5984" marB="0" anchor="b">
                    <a:lnL>
                      <a:noFill/>
                    </a:lnL>
                    <a:lnR>
                      <a:noFill/>
                    </a:lnR>
                    <a:lnT>
                      <a:noFill/>
                    </a:lnT>
                    <a:lnB>
                      <a:noFill/>
                    </a:lnB>
                    <a:solidFill>
                      <a:srgbClr val="FFE699"/>
                    </a:solidFill>
                  </a:tcPr>
                </a:tc>
                <a:tc>
                  <a:txBody>
                    <a:bodyPr/>
                    <a:lstStyle/>
                    <a:p>
                      <a:pPr algn="r" fontAlgn="b"/>
                      <a:r>
                        <a:rPr lang="en-GB" sz="1000" b="0" i="0" u="none" strike="noStrike">
                          <a:solidFill>
                            <a:srgbClr val="000000"/>
                          </a:solidFill>
                          <a:effectLst/>
                          <a:latin typeface="Calibri" panose="020F0502020204030204" pitchFamily="34" charset="0"/>
                        </a:rPr>
                        <a:t>15555</a:t>
                      </a:r>
                    </a:p>
                  </a:txBody>
                  <a:tcPr marL="5984" marR="5984" marT="5984" marB="0" anchor="b">
                    <a:lnL>
                      <a:noFill/>
                    </a:lnL>
                    <a:lnR>
                      <a:noFill/>
                    </a:lnR>
                    <a:lnT>
                      <a:noFill/>
                    </a:lnT>
                    <a:lnB>
                      <a:noFill/>
                    </a:lnB>
                    <a:solidFill>
                      <a:srgbClr val="FFE699"/>
                    </a:solidFill>
                  </a:tcPr>
                </a:tc>
                <a:tc>
                  <a:txBody>
                    <a:bodyPr/>
                    <a:lstStyle/>
                    <a:p>
                      <a:pPr algn="r" fontAlgn="b"/>
                      <a:r>
                        <a:rPr lang="en-GB" sz="1000" b="0" i="0" u="none" strike="noStrike">
                          <a:solidFill>
                            <a:srgbClr val="000000"/>
                          </a:solidFill>
                          <a:effectLst/>
                          <a:latin typeface="Calibri" panose="020F0502020204030204" pitchFamily="34" charset="0"/>
                        </a:rPr>
                        <a:t>21.2</a:t>
                      </a:r>
                    </a:p>
                  </a:txBody>
                  <a:tcPr marL="5984" marR="5984" marT="5984" marB="0" anchor="b">
                    <a:lnL>
                      <a:noFill/>
                    </a:lnL>
                    <a:lnR>
                      <a:noFill/>
                    </a:lnR>
                    <a:lnT>
                      <a:noFill/>
                    </a:lnT>
                    <a:lnB>
                      <a:noFill/>
                    </a:lnB>
                    <a:solidFill>
                      <a:srgbClr val="FFE699"/>
                    </a:solidFill>
                  </a:tcPr>
                </a:tc>
                <a:tc>
                  <a:txBody>
                    <a:bodyPr/>
                    <a:lstStyle/>
                    <a:p>
                      <a:pPr algn="r" fontAlgn="b"/>
                      <a:r>
                        <a:rPr lang="en-GB" sz="1000" b="0" i="0" u="none" strike="noStrike">
                          <a:solidFill>
                            <a:srgbClr val="000000"/>
                          </a:solidFill>
                          <a:effectLst/>
                          <a:latin typeface="Calibri" panose="020F0502020204030204" pitchFamily="34" charset="0"/>
                        </a:rPr>
                        <a:t>33669</a:t>
                      </a:r>
                    </a:p>
                  </a:txBody>
                  <a:tcPr marL="5984" marR="5984" marT="5984" marB="0" anchor="b">
                    <a:lnL>
                      <a:noFill/>
                    </a:lnL>
                    <a:lnR>
                      <a:noFill/>
                    </a:lnR>
                    <a:lnT>
                      <a:noFill/>
                    </a:lnT>
                    <a:lnB>
                      <a:noFill/>
                    </a:lnB>
                    <a:solidFill>
                      <a:srgbClr val="FFE699"/>
                    </a:solidFill>
                  </a:tcPr>
                </a:tc>
                <a:tc>
                  <a:txBody>
                    <a:bodyPr/>
                    <a:lstStyle/>
                    <a:p>
                      <a:pPr algn="r" fontAlgn="b"/>
                      <a:r>
                        <a:rPr lang="en-GB" sz="1000" b="0" i="0" u="none" strike="noStrike">
                          <a:solidFill>
                            <a:srgbClr val="000000"/>
                          </a:solidFill>
                          <a:effectLst/>
                          <a:latin typeface="Calibri" panose="020F0502020204030204" pitchFamily="34" charset="0"/>
                        </a:rPr>
                        <a:t>2856426</a:t>
                      </a:r>
                    </a:p>
                  </a:txBody>
                  <a:tcPr marL="5984" marR="5984" marT="5984" marB="0" anchor="b">
                    <a:lnL>
                      <a:noFill/>
                    </a:lnL>
                    <a:lnR>
                      <a:noFill/>
                    </a:lnR>
                    <a:lnT>
                      <a:noFill/>
                    </a:lnT>
                    <a:lnB>
                      <a:noFill/>
                    </a:lnB>
                    <a:solidFill>
                      <a:srgbClr val="FFE699"/>
                    </a:solidFill>
                  </a:tcPr>
                </a:tc>
                <a:tc>
                  <a:txBody>
                    <a:bodyPr/>
                    <a:lstStyle/>
                    <a:p>
                      <a:pPr algn="r" fontAlgn="b"/>
                      <a:r>
                        <a:rPr lang="en-GB" sz="1000" b="0" i="0" u="none" strike="noStrike">
                          <a:solidFill>
                            <a:srgbClr val="000000"/>
                          </a:solidFill>
                          <a:effectLst/>
                          <a:latin typeface="Calibri" panose="020F0502020204030204" pitchFamily="34" charset="0"/>
                        </a:rPr>
                        <a:t>745.5</a:t>
                      </a:r>
                    </a:p>
                  </a:txBody>
                  <a:tcPr marL="5984" marR="5984" marT="5984" marB="0" anchor="b">
                    <a:lnL>
                      <a:noFill/>
                    </a:lnL>
                    <a:lnR>
                      <a:noFill/>
                    </a:lnR>
                    <a:lnT>
                      <a:noFill/>
                    </a:lnT>
                    <a:lnB>
                      <a:noFill/>
                    </a:lnB>
                    <a:solidFill>
                      <a:srgbClr val="FFE699"/>
                    </a:solidFill>
                  </a:tcPr>
                </a:tc>
                <a:extLst>
                  <a:ext uri="{0D108BD9-81ED-4DB2-BD59-A6C34878D82A}">
                    <a16:rowId xmlns:a16="http://schemas.microsoft.com/office/drawing/2014/main" val="2987380696"/>
                  </a:ext>
                </a:extLst>
              </a:tr>
              <a:tr h="214500">
                <a:tc>
                  <a:txBody>
                    <a:bodyPr/>
                    <a:lstStyle/>
                    <a:p>
                      <a:pPr algn="l" fontAlgn="b"/>
                      <a:r>
                        <a:rPr lang="en-GB" sz="1000" b="0" i="0" u="none" strike="noStrike">
                          <a:solidFill>
                            <a:srgbClr val="000000"/>
                          </a:solidFill>
                          <a:effectLst/>
                          <a:latin typeface="Calibri" panose="020F0502020204030204" pitchFamily="34" charset="0"/>
                        </a:rPr>
                        <a:t>D1</a:t>
                      </a:r>
                    </a:p>
                  </a:txBody>
                  <a:tcPr marL="5984" marR="5984" marT="5984" marB="0" anchor="b">
                    <a:lnL>
                      <a:noFill/>
                    </a:lnL>
                    <a:lnR>
                      <a:noFill/>
                    </a:lnR>
                    <a:lnT>
                      <a:noFill/>
                    </a:lnT>
                    <a:lnB>
                      <a:noFill/>
                    </a:lnB>
                    <a:solidFill>
                      <a:srgbClr val="F8CBAD"/>
                    </a:solidFill>
                  </a:tcPr>
                </a:tc>
                <a:tc>
                  <a:txBody>
                    <a:bodyPr/>
                    <a:lstStyle/>
                    <a:p>
                      <a:pPr algn="l" fontAlgn="b"/>
                      <a:r>
                        <a:rPr lang="en-GB" sz="1000" b="0" i="0" u="none" strike="noStrike">
                          <a:solidFill>
                            <a:srgbClr val="000000"/>
                          </a:solidFill>
                          <a:effectLst/>
                          <a:latin typeface="Calibri" panose="020F0502020204030204" pitchFamily="34" charset="0"/>
                        </a:rPr>
                        <a:t>Men - 1</a:t>
                      </a:r>
                    </a:p>
                  </a:txBody>
                  <a:tcPr marL="5984" marR="5984" marT="5984" marB="0" anchor="b">
                    <a:lnL>
                      <a:noFill/>
                    </a:lnL>
                    <a:lnR>
                      <a:noFill/>
                    </a:lnR>
                    <a:lnT>
                      <a:noFill/>
                    </a:lnT>
                    <a:lnB>
                      <a:noFill/>
                    </a:lnB>
                    <a:solidFill>
                      <a:srgbClr val="F8CBAD"/>
                    </a:solidFill>
                  </a:tcPr>
                </a:tc>
                <a:tc>
                  <a:txBody>
                    <a:bodyPr/>
                    <a:lstStyle/>
                    <a:p>
                      <a:pPr algn="r" fontAlgn="b"/>
                      <a:r>
                        <a:rPr lang="en-GB" sz="1000" b="0" i="0" u="none" strike="noStrike">
                          <a:solidFill>
                            <a:srgbClr val="000000"/>
                          </a:solidFill>
                          <a:effectLst/>
                          <a:latin typeface="Calibri" panose="020F0502020204030204" pitchFamily="34" charset="0"/>
                        </a:rPr>
                        <a:t>46601908</a:t>
                      </a:r>
                    </a:p>
                  </a:txBody>
                  <a:tcPr marL="5984" marR="5984" marT="5984" marB="0" anchor="b">
                    <a:lnL>
                      <a:noFill/>
                    </a:lnL>
                    <a:lnR>
                      <a:noFill/>
                    </a:lnR>
                    <a:lnT>
                      <a:noFill/>
                    </a:lnT>
                    <a:lnB>
                      <a:noFill/>
                    </a:lnB>
                    <a:solidFill>
                      <a:srgbClr val="F8CBAD"/>
                    </a:solidFill>
                  </a:tcPr>
                </a:tc>
                <a:tc>
                  <a:txBody>
                    <a:bodyPr/>
                    <a:lstStyle/>
                    <a:p>
                      <a:pPr algn="r" fontAlgn="b"/>
                      <a:r>
                        <a:rPr lang="en-GB" sz="1000" b="0" i="0" u="none" strike="noStrike">
                          <a:solidFill>
                            <a:srgbClr val="000000"/>
                          </a:solidFill>
                          <a:effectLst/>
                          <a:latin typeface="Calibri" panose="020F0502020204030204" pitchFamily="34" charset="0"/>
                        </a:rPr>
                        <a:t>46086206</a:t>
                      </a:r>
                    </a:p>
                  </a:txBody>
                  <a:tcPr marL="5984" marR="5984" marT="5984" marB="0" anchor="b">
                    <a:lnL>
                      <a:noFill/>
                    </a:lnL>
                    <a:lnR>
                      <a:noFill/>
                    </a:lnR>
                    <a:lnT>
                      <a:noFill/>
                    </a:lnT>
                    <a:lnB>
                      <a:noFill/>
                    </a:lnB>
                    <a:solidFill>
                      <a:srgbClr val="F8CBAD"/>
                    </a:solidFill>
                  </a:tcPr>
                </a:tc>
                <a:tc>
                  <a:txBody>
                    <a:bodyPr/>
                    <a:lstStyle/>
                    <a:p>
                      <a:pPr algn="r" fontAlgn="b"/>
                      <a:r>
                        <a:rPr lang="en-GB" sz="1000" b="0" i="0" u="none" strike="noStrike">
                          <a:solidFill>
                            <a:srgbClr val="000000"/>
                          </a:solidFill>
                          <a:effectLst/>
                          <a:latin typeface="Calibri" panose="020F0502020204030204" pitchFamily="34" charset="0"/>
                        </a:rPr>
                        <a:t>98.9</a:t>
                      </a:r>
                    </a:p>
                  </a:txBody>
                  <a:tcPr marL="5984" marR="5984" marT="5984" marB="0" anchor="b">
                    <a:lnL>
                      <a:noFill/>
                    </a:lnL>
                    <a:lnR>
                      <a:noFill/>
                    </a:lnR>
                    <a:lnT>
                      <a:noFill/>
                    </a:lnT>
                    <a:lnB>
                      <a:noFill/>
                    </a:lnB>
                    <a:solidFill>
                      <a:srgbClr val="F8CBAD"/>
                    </a:solidFill>
                  </a:tcPr>
                </a:tc>
                <a:tc>
                  <a:txBody>
                    <a:bodyPr/>
                    <a:lstStyle/>
                    <a:p>
                      <a:pPr algn="r" fontAlgn="b"/>
                      <a:r>
                        <a:rPr lang="en-GB" sz="1000" b="0" i="0" u="none" strike="noStrike">
                          <a:solidFill>
                            <a:srgbClr val="000000"/>
                          </a:solidFill>
                          <a:effectLst/>
                          <a:latin typeface="Calibri" panose="020F0502020204030204" pitchFamily="34" charset="0"/>
                        </a:rPr>
                        <a:t>44185634</a:t>
                      </a:r>
                    </a:p>
                  </a:txBody>
                  <a:tcPr marL="5984" marR="5984" marT="5984" marB="0" anchor="b">
                    <a:lnL>
                      <a:noFill/>
                    </a:lnL>
                    <a:lnR>
                      <a:noFill/>
                    </a:lnR>
                    <a:lnT>
                      <a:noFill/>
                    </a:lnT>
                    <a:lnB>
                      <a:noFill/>
                    </a:lnB>
                    <a:solidFill>
                      <a:srgbClr val="F8CBAD"/>
                    </a:solidFill>
                  </a:tcPr>
                </a:tc>
                <a:tc>
                  <a:txBody>
                    <a:bodyPr/>
                    <a:lstStyle/>
                    <a:p>
                      <a:pPr algn="r" fontAlgn="b"/>
                      <a:r>
                        <a:rPr lang="en-GB" sz="1000" b="0" i="0" u="none" strike="noStrike">
                          <a:solidFill>
                            <a:srgbClr val="000000"/>
                          </a:solidFill>
                          <a:effectLst/>
                          <a:latin typeface="Calibri" panose="020F0502020204030204" pitchFamily="34" charset="0"/>
                        </a:rPr>
                        <a:t>3667580</a:t>
                      </a:r>
                    </a:p>
                  </a:txBody>
                  <a:tcPr marL="5984" marR="5984" marT="5984" marB="0" anchor="b">
                    <a:lnL>
                      <a:noFill/>
                    </a:lnL>
                    <a:lnR>
                      <a:noFill/>
                    </a:lnR>
                    <a:lnT>
                      <a:noFill/>
                    </a:lnT>
                    <a:lnB>
                      <a:noFill/>
                    </a:lnB>
                    <a:solidFill>
                      <a:srgbClr val="F8CBAD"/>
                    </a:solidFill>
                  </a:tcPr>
                </a:tc>
                <a:tc>
                  <a:txBody>
                    <a:bodyPr/>
                    <a:lstStyle/>
                    <a:p>
                      <a:pPr algn="r" fontAlgn="b"/>
                      <a:r>
                        <a:rPr lang="en-GB" sz="1000" b="0" i="0" u="none" strike="noStrike">
                          <a:solidFill>
                            <a:srgbClr val="000000"/>
                          </a:solidFill>
                          <a:effectLst/>
                          <a:latin typeface="Calibri" panose="020F0502020204030204" pitchFamily="34" charset="0"/>
                        </a:rPr>
                        <a:t>40518054</a:t>
                      </a:r>
                    </a:p>
                  </a:txBody>
                  <a:tcPr marL="5984" marR="5984" marT="5984" marB="0" anchor="b">
                    <a:lnL>
                      <a:noFill/>
                    </a:lnL>
                    <a:lnR>
                      <a:noFill/>
                    </a:lnR>
                    <a:lnT>
                      <a:noFill/>
                    </a:lnT>
                    <a:lnB>
                      <a:noFill/>
                    </a:lnB>
                    <a:solidFill>
                      <a:srgbClr val="F8CBAD"/>
                    </a:solidFill>
                  </a:tcPr>
                </a:tc>
                <a:tc>
                  <a:txBody>
                    <a:bodyPr/>
                    <a:lstStyle/>
                    <a:p>
                      <a:pPr algn="l" fontAlgn="b"/>
                      <a:r>
                        <a:rPr lang="en-GB" sz="1000" b="0" i="0" u="none" strike="noStrike">
                          <a:solidFill>
                            <a:srgbClr val="000000"/>
                          </a:solidFill>
                          <a:effectLst/>
                          <a:latin typeface="Calibri" panose="020F0502020204030204" pitchFamily="34" charset="0"/>
                        </a:rPr>
                        <a:t>D1</a:t>
                      </a:r>
                    </a:p>
                  </a:txBody>
                  <a:tcPr marL="5984" marR="5984" marT="5984" marB="0" anchor="b">
                    <a:lnL>
                      <a:noFill/>
                    </a:lnL>
                    <a:lnR>
                      <a:noFill/>
                    </a:lnR>
                    <a:lnT>
                      <a:noFill/>
                    </a:lnT>
                    <a:lnB>
                      <a:noFill/>
                    </a:lnB>
                    <a:solidFill>
                      <a:srgbClr val="F8CBAD"/>
                    </a:solidFill>
                  </a:tcPr>
                </a:tc>
                <a:tc>
                  <a:txBody>
                    <a:bodyPr/>
                    <a:lstStyle/>
                    <a:p>
                      <a:pPr algn="r" fontAlgn="b"/>
                      <a:r>
                        <a:rPr lang="en-GB" sz="1000" b="0" i="0" u="none" strike="noStrike">
                          <a:solidFill>
                            <a:srgbClr val="000000"/>
                          </a:solidFill>
                          <a:effectLst/>
                          <a:latin typeface="Calibri" panose="020F0502020204030204" pitchFamily="34" charset="0"/>
                        </a:rPr>
                        <a:t>40321820</a:t>
                      </a:r>
                    </a:p>
                  </a:txBody>
                  <a:tcPr marL="5984" marR="5984" marT="5984" marB="0" anchor="b">
                    <a:lnL>
                      <a:noFill/>
                    </a:lnL>
                    <a:lnR>
                      <a:noFill/>
                    </a:lnR>
                    <a:lnT>
                      <a:noFill/>
                    </a:lnT>
                    <a:lnB>
                      <a:noFill/>
                    </a:lnB>
                    <a:solidFill>
                      <a:srgbClr val="F8CBAD"/>
                    </a:solidFill>
                  </a:tcPr>
                </a:tc>
                <a:tc>
                  <a:txBody>
                    <a:bodyPr/>
                    <a:lstStyle/>
                    <a:p>
                      <a:pPr algn="r" fontAlgn="b"/>
                      <a:r>
                        <a:rPr lang="en-GB" sz="1000" b="0" i="0" u="none" strike="noStrike">
                          <a:solidFill>
                            <a:srgbClr val="000000"/>
                          </a:solidFill>
                          <a:effectLst/>
                          <a:latin typeface="Calibri" panose="020F0502020204030204" pitchFamily="34" charset="0"/>
                        </a:rPr>
                        <a:t>99.5</a:t>
                      </a:r>
                    </a:p>
                  </a:txBody>
                  <a:tcPr marL="5984" marR="5984" marT="5984" marB="0" anchor="b">
                    <a:lnL>
                      <a:noFill/>
                    </a:lnL>
                    <a:lnR>
                      <a:noFill/>
                    </a:lnR>
                    <a:lnT>
                      <a:noFill/>
                    </a:lnT>
                    <a:lnB>
                      <a:noFill/>
                    </a:lnB>
                    <a:solidFill>
                      <a:srgbClr val="F8CBAD"/>
                    </a:solidFill>
                  </a:tcPr>
                </a:tc>
                <a:tc>
                  <a:txBody>
                    <a:bodyPr/>
                    <a:lstStyle/>
                    <a:p>
                      <a:pPr algn="r" fontAlgn="b"/>
                      <a:r>
                        <a:rPr lang="en-GB" sz="1000" b="0" i="0" u="none" strike="noStrike">
                          <a:solidFill>
                            <a:srgbClr val="000000"/>
                          </a:solidFill>
                          <a:effectLst/>
                          <a:latin typeface="Calibri" panose="020F0502020204030204" pitchFamily="34" charset="0"/>
                        </a:rPr>
                        <a:t>35024</a:t>
                      </a:r>
                    </a:p>
                  </a:txBody>
                  <a:tcPr marL="5984" marR="5984" marT="5984" marB="0" anchor="b">
                    <a:lnL>
                      <a:noFill/>
                    </a:lnL>
                    <a:lnR>
                      <a:noFill/>
                    </a:lnR>
                    <a:lnT>
                      <a:noFill/>
                    </a:lnT>
                    <a:lnB>
                      <a:noFill/>
                    </a:lnB>
                    <a:solidFill>
                      <a:srgbClr val="F8CBAD"/>
                    </a:solidFill>
                  </a:tcPr>
                </a:tc>
                <a:tc>
                  <a:txBody>
                    <a:bodyPr/>
                    <a:lstStyle/>
                    <a:p>
                      <a:pPr algn="r" fontAlgn="b"/>
                      <a:r>
                        <a:rPr lang="en-GB" sz="1000" b="0" i="0" u="none" strike="noStrike">
                          <a:solidFill>
                            <a:srgbClr val="000000"/>
                          </a:solidFill>
                          <a:effectLst/>
                          <a:latin typeface="Calibri" panose="020F0502020204030204" pitchFamily="34" charset="0"/>
                        </a:rPr>
                        <a:t>47.6</a:t>
                      </a:r>
                    </a:p>
                  </a:txBody>
                  <a:tcPr marL="5984" marR="5984" marT="5984" marB="0" anchor="b">
                    <a:lnL>
                      <a:noFill/>
                    </a:lnL>
                    <a:lnR>
                      <a:noFill/>
                    </a:lnR>
                    <a:lnT>
                      <a:noFill/>
                    </a:lnT>
                    <a:lnB>
                      <a:noFill/>
                    </a:lnB>
                    <a:solidFill>
                      <a:srgbClr val="F8CBAD"/>
                    </a:solidFill>
                  </a:tcPr>
                </a:tc>
                <a:tc>
                  <a:txBody>
                    <a:bodyPr/>
                    <a:lstStyle/>
                    <a:p>
                      <a:pPr algn="r" fontAlgn="b"/>
                      <a:r>
                        <a:rPr lang="en-GB" sz="1000" b="0" i="0" u="none" strike="noStrike">
                          <a:solidFill>
                            <a:srgbClr val="000000"/>
                          </a:solidFill>
                          <a:effectLst/>
                          <a:latin typeface="Calibri" panose="020F0502020204030204" pitchFamily="34" charset="0"/>
                        </a:rPr>
                        <a:t>38046</a:t>
                      </a:r>
                    </a:p>
                  </a:txBody>
                  <a:tcPr marL="5984" marR="5984" marT="5984" marB="0" anchor="b">
                    <a:lnL>
                      <a:noFill/>
                    </a:lnL>
                    <a:lnR>
                      <a:noFill/>
                    </a:lnR>
                    <a:lnT>
                      <a:noFill/>
                    </a:lnT>
                    <a:lnB>
                      <a:noFill/>
                    </a:lnB>
                    <a:solidFill>
                      <a:srgbClr val="F8CBAD"/>
                    </a:solidFill>
                  </a:tcPr>
                </a:tc>
                <a:tc>
                  <a:txBody>
                    <a:bodyPr/>
                    <a:lstStyle/>
                    <a:p>
                      <a:pPr algn="r" fontAlgn="b"/>
                      <a:r>
                        <a:rPr lang="en-GB" sz="1000" b="0" i="0" u="none" strike="noStrike">
                          <a:solidFill>
                            <a:srgbClr val="000000"/>
                          </a:solidFill>
                          <a:effectLst/>
                          <a:latin typeface="Calibri" panose="020F0502020204030204" pitchFamily="34" charset="0"/>
                        </a:rPr>
                        <a:t>558545</a:t>
                      </a:r>
                    </a:p>
                  </a:txBody>
                  <a:tcPr marL="5984" marR="5984" marT="5984" marB="0" anchor="b">
                    <a:lnL>
                      <a:noFill/>
                    </a:lnL>
                    <a:lnR>
                      <a:noFill/>
                    </a:lnR>
                    <a:lnT>
                      <a:noFill/>
                    </a:lnT>
                    <a:lnB>
                      <a:noFill/>
                    </a:lnB>
                    <a:solidFill>
                      <a:srgbClr val="F8CBAD"/>
                    </a:solidFill>
                  </a:tcPr>
                </a:tc>
                <a:tc>
                  <a:txBody>
                    <a:bodyPr/>
                    <a:lstStyle/>
                    <a:p>
                      <a:pPr algn="r" fontAlgn="b"/>
                      <a:r>
                        <a:rPr lang="en-GB" sz="1000" b="0" i="0" u="none" strike="noStrike">
                          <a:solidFill>
                            <a:srgbClr val="000000"/>
                          </a:solidFill>
                          <a:effectLst/>
                          <a:latin typeface="Calibri" panose="020F0502020204030204" pitchFamily="34" charset="0"/>
                        </a:rPr>
                        <a:t>1151.3</a:t>
                      </a:r>
                    </a:p>
                  </a:txBody>
                  <a:tcPr marL="5984" marR="5984" marT="5984" marB="0" anchor="b">
                    <a:lnL>
                      <a:noFill/>
                    </a:lnL>
                    <a:lnR>
                      <a:noFill/>
                    </a:lnR>
                    <a:lnT>
                      <a:noFill/>
                    </a:lnT>
                    <a:lnB>
                      <a:noFill/>
                    </a:lnB>
                    <a:solidFill>
                      <a:srgbClr val="F8CBAD"/>
                    </a:solidFill>
                  </a:tcPr>
                </a:tc>
                <a:extLst>
                  <a:ext uri="{0D108BD9-81ED-4DB2-BD59-A6C34878D82A}">
                    <a16:rowId xmlns:a16="http://schemas.microsoft.com/office/drawing/2014/main" val="2314076415"/>
                  </a:ext>
                </a:extLst>
              </a:tr>
              <a:tr h="214500">
                <a:tc>
                  <a:txBody>
                    <a:bodyPr/>
                    <a:lstStyle/>
                    <a:p>
                      <a:pPr algn="l" fontAlgn="b"/>
                      <a:r>
                        <a:rPr lang="en-GB" sz="1000" b="0" i="0" u="none" strike="noStrike">
                          <a:solidFill>
                            <a:srgbClr val="000000"/>
                          </a:solidFill>
                          <a:effectLst/>
                          <a:latin typeface="Calibri" panose="020F0502020204030204" pitchFamily="34" charset="0"/>
                        </a:rPr>
                        <a:t>D2</a:t>
                      </a:r>
                    </a:p>
                  </a:txBody>
                  <a:tcPr marL="5984" marR="5984" marT="5984" marB="0" anchor="b">
                    <a:lnL>
                      <a:noFill/>
                    </a:lnL>
                    <a:lnR>
                      <a:noFill/>
                    </a:lnR>
                    <a:lnT>
                      <a:noFill/>
                    </a:lnT>
                    <a:lnB>
                      <a:noFill/>
                    </a:lnB>
                    <a:solidFill>
                      <a:srgbClr val="B4C6E7"/>
                    </a:solidFill>
                  </a:tcPr>
                </a:tc>
                <a:tc>
                  <a:txBody>
                    <a:bodyPr/>
                    <a:lstStyle/>
                    <a:p>
                      <a:pPr algn="l" fontAlgn="b"/>
                      <a:r>
                        <a:rPr lang="en-GB" sz="1000" b="0" i="0" u="none" strike="noStrike">
                          <a:solidFill>
                            <a:srgbClr val="000000"/>
                          </a:solidFill>
                          <a:effectLst/>
                          <a:latin typeface="Calibri" panose="020F0502020204030204" pitchFamily="34" charset="0"/>
                        </a:rPr>
                        <a:t>Men - 2</a:t>
                      </a:r>
                    </a:p>
                  </a:txBody>
                  <a:tcPr marL="5984" marR="5984" marT="5984" marB="0" anchor="b">
                    <a:lnL>
                      <a:noFill/>
                    </a:lnL>
                    <a:lnR>
                      <a:noFill/>
                    </a:lnR>
                    <a:lnT>
                      <a:noFill/>
                    </a:lnT>
                    <a:lnB>
                      <a:noFill/>
                    </a:lnB>
                    <a:solidFill>
                      <a:srgbClr val="B4C6E7"/>
                    </a:solidFill>
                  </a:tcPr>
                </a:tc>
                <a:tc>
                  <a:txBody>
                    <a:bodyPr/>
                    <a:lstStyle/>
                    <a:p>
                      <a:pPr algn="r" fontAlgn="b"/>
                      <a:r>
                        <a:rPr lang="en-GB" sz="1000" b="0" i="0" u="none" strike="noStrike">
                          <a:solidFill>
                            <a:srgbClr val="000000"/>
                          </a:solidFill>
                          <a:effectLst/>
                          <a:latin typeface="Calibri" panose="020F0502020204030204" pitchFamily="34" charset="0"/>
                        </a:rPr>
                        <a:t>5057770</a:t>
                      </a:r>
                    </a:p>
                  </a:txBody>
                  <a:tcPr marL="5984" marR="5984" marT="5984" marB="0" anchor="b">
                    <a:lnL>
                      <a:noFill/>
                    </a:lnL>
                    <a:lnR>
                      <a:noFill/>
                    </a:lnR>
                    <a:lnT>
                      <a:noFill/>
                    </a:lnT>
                    <a:lnB>
                      <a:noFill/>
                    </a:lnB>
                    <a:solidFill>
                      <a:srgbClr val="B4C6E7"/>
                    </a:solidFill>
                  </a:tcPr>
                </a:tc>
                <a:tc>
                  <a:txBody>
                    <a:bodyPr/>
                    <a:lstStyle/>
                    <a:p>
                      <a:pPr algn="r" fontAlgn="b"/>
                      <a:r>
                        <a:rPr lang="en-GB" sz="1000" b="0" i="0" u="none" strike="noStrike">
                          <a:solidFill>
                            <a:srgbClr val="000000"/>
                          </a:solidFill>
                          <a:effectLst/>
                          <a:latin typeface="Calibri" panose="020F0502020204030204" pitchFamily="34" charset="0"/>
                        </a:rPr>
                        <a:t>4917158</a:t>
                      </a:r>
                    </a:p>
                  </a:txBody>
                  <a:tcPr marL="5984" marR="5984" marT="5984" marB="0" anchor="b">
                    <a:lnL>
                      <a:noFill/>
                    </a:lnL>
                    <a:lnR>
                      <a:noFill/>
                    </a:lnR>
                    <a:lnT>
                      <a:noFill/>
                    </a:lnT>
                    <a:lnB>
                      <a:noFill/>
                    </a:lnB>
                    <a:solidFill>
                      <a:srgbClr val="B4C6E7"/>
                    </a:solidFill>
                  </a:tcPr>
                </a:tc>
                <a:tc>
                  <a:txBody>
                    <a:bodyPr/>
                    <a:lstStyle/>
                    <a:p>
                      <a:pPr algn="r" fontAlgn="b"/>
                      <a:r>
                        <a:rPr lang="en-GB" sz="1000" b="0" i="0" u="none" strike="noStrike">
                          <a:solidFill>
                            <a:srgbClr val="000000"/>
                          </a:solidFill>
                          <a:effectLst/>
                          <a:latin typeface="Calibri" panose="020F0502020204030204" pitchFamily="34" charset="0"/>
                        </a:rPr>
                        <a:t>97.2</a:t>
                      </a:r>
                    </a:p>
                  </a:txBody>
                  <a:tcPr marL="5984" marR="5984" marT="5984" marB="0" anchor="b">
                    <a:lnL>
                      <a:noFill/>
                    </a:lnL>
                    <a:lnR>
                      <a:noFill/>
                    </a:lnR>
                    <a:lnT>
                      <a:noFill/>
                    </a:lnT>
                    <a:lnB>
                      <a:noFill/>
                    </a:lnB>
                    <a:solidFill>
                      <a:srgbClr val="B4C6E7"/>
                    </a:solidFill>
                  </a:tcPr>
                </a:tc>
                <a:tc>
                  <a:txBody>
                    <a:bodyPr/>
                    <a:lstStyle/>
                    <a:p>
                      <a:pPr algn="r" fontAlgn="b"/>
                      <a:r>
                        <a:rPr lang="en-GB" sz="1000" b="0" i="0" u="none" strike="noStrike" dirty="0">
                          <a:solidFill>
                            <a:srgbClr val="000000"/>
                          </a:solidFill>
                          <a:effectLst/>
                          <a:latin typeface="Calibri" panose="020F0502020204030204" pitchFamily="34" charset="0"/>
                        </a:rPr>
                        <a:t>4276826</a:t>
                      </a:r>
                    </a:p>
                  </a:txBody>
                  <a:tcPr marL="5984" marR="5984" marT="5984" marB="0" anchor="b">
                    <a:lnL>
                      <a:noFill/>
                    </a:lnL>
                    <a:lnR>
                      <a:noFill/>
                    </a:lnR>
                    <a:lnT>
                      <a:noFill/>
                    </a:lnT>
                    <a:lnB>
                      <a:noFill/>
                    </a:lnB>
                    <a:solidFill>
                      <a:srgbClr val="B4C6E7"/>
                    </a:solidFill>
                  </a:tcPr>
                </a:tc>
                <a:tc>
                  <a:txBody>
                    <a:bodyPr/>
                    <a:lstStyle/>
                    <a:p>
                      <a:pPr algn="r" fontAlgn="b"/>
                      <a:r>
                        <a:rPr lang="en-GB" sz="1000" b="0" i="0" u="none" strike="noStrike">
                          <a:solidFill>
                            <a:srgbClr val="000000"/>
                          </a:solidFill>
                          <a:effectLst/>
                          <a:latin typeface="Calibri" panose="020F0502020204030204" pitchFamily="34" charset="0"/>
                        </a:rPr>
                        <a:t>110660</a:t>
                      </a:r>
                    </a:p>
                  </a:txBody>
                  <a:tcPr marL="5984" marR="5984" marT="5984" marB="0" anchor="b">
                    <a:lnL>
                      <a:noFill/>
                    </a:lnL>
                    <a:lnR>
                      <a:noFill/>
                    </a:lnR>
                    <a:lnT>
                      <a:noFill/>
                    </a:lnT>
                    <a:lnB>
                      <a:noFill/>
                    </a:lnB>
                    <a:solidFill>
                      <a:srgbClr val="B4C6E7"/>
                    </a:solidFill>
                  </a:tcPr>
                </a:tc>
                <a:tc>
                  <a:txBody>
                    <a:bodyPr/>
                    <a:lstStyle/>
                    <a:p>
                      <a:pPr algn="r" fontAlgn="b"/>
                      <a:r>
                        <a:rPr lang="en-GB" sz="1000" b="0" i="0" u="none" strike="noStrike">
                          <a:solidFill>
                            <a:srgbClr val="000000"/>
                          </a:solidFill>
                          <a:effectLst/>
                          <a:latin typeface="Calibri" panose="020F0502020204030204" pitchFamily="34" charset="0"/>
                        </a:rPr>
                        <a:t>4166166</a:t>
                      </a:r>
                    </a:p>
                  </a:txBody>
                  <a:tcPr marL="5984" marR="5984" marT="5984" marB="0" anchor="b">
                    <a:lnL>
                      <a:noFill/>
                    </a:lnL>
                    <a:lnR>
                      <a:noFill/>
                    </a:lnR>
                    <a:lnT>
                      <a:noFill/>
                    </a:lnT>
                    <a:lnB>
                      <a:noFill/>
                    </a:lnB>
                    <a:solidFill>
                      <a:srgbClr val="B4C6E7"/>
                    </a:solidFill>
                  </a:tcPr>
                </a:tc>
                <a:tc>
                  <a:txBody>
                    <a:bodyPr/>
                    <a:lstStyle/>
                    <a:p>
                      <a:pPr algn="l" fontAlgn="b"/>
                      <a:r>
                        <a:rPr lang="en-GB" sz="1000" b="0" i="0" u="none" strike="noStrike">
                          <a:solidFill>
                            <a:srgbClr val="000000"/>
                          </a:solidFill>
                          <a:effectLst/>
                          <a:latin typeface="Calibri" panose="020F0502020204030204" pitchFamily="34" charset="0"/>
                        </a:rPr>
                        <a:t>D2</a:t>
                      </a:r>
                    </a:p>
                  </a:txBody>
                  <a:tcPr marL="5984" marR="5984" marT="5984" marB="0" anchor="b">
                    <a:lnL>
                      <a:noFill/>
                    </a:lnL>
                    <a:lnR>
                      <a:noFill/>
                    </a:lnR>
                    <a:lnT>
                      <a:noFill/>
                    </a:lnT>
                    <a:lnB>
                      <a:noFill/>
                    </a:lnB>
                    <a:solidFill>
                      <a:srgbClr val="B4C6E7"/>
                    </a:solidFill>
                  </a:tcPr>
                </a:tc>
                <a:tc>
                  <a:txBody>
                    <a:bodyPr/>
                    <a:lstStyle/>
                    <a:p>
                      <a:pPr algn="r" fontAlgn="b"/>
                      <a:r>
                        <a:rPr lang="en-GB" sz="1000" b="0" i="0" u="none" strike="noStrike">
                          <a:solidFill>
                            <a:srgbClr val="000000"/>
                          </a:solidFill>
                          <a:effectLst/>
                          <a:latin typeface="Calibri" panose="020F0502020204030204" pitchFamily="34" charset="0"/>
                        </a:rPr>
                        <a:t>4136321</a:t>
                      </a:r>
                    </a:p>
                  </a:txBody>
                  <a:tcPr marL="5984" marR="5984" marT="5984" marB="0" anchor="b">
                    <a:lnL>
                      <a:noFill/>
                    </a:lnL>
                    <a:lnR>
                      <a:noFill/>
                    </a:lnR>
                    <a:lnT>
                      <a:noFill/>
                    </a:lnT>
                    <a:lnB>
                      <a:noFill/>
                    </a:lnB>
                    <a:solidFill>
                      <a:srgbClr val="B4C6E7"/>
                    </a:solidFill>
                  </a:tcPr>
                </a:tc>
                <a:tc>
                  <a:txBody>
                    <a:bodyPr/>
                    <a:lstStyle/>
                    <a:p>
                      <a:pPr algn="r" fontAlgn="b"/>
                      <a:r>
                        <a:rPr lang="en-GB" sz="1000" b="0" i="0" u="none" strike="noStrike">
                          <a:solidFill>
                            <a:srgbClr val="000000"/>
                          </a:solidFill>
                          <a:effectLst/>
                          <a:latin typeface="Calibri" panose="020F0502020204030204" pitchFamily="34" charset="0"/>
                        </a:rPr>
                        <a:t>99.3</a:t>
                      </a:r>
                    </a:p>
                  </a:txBody>
                  <a:tcPr marL="5984" marR="5984" marT="5984" marB="0" anchor="b">
                    <a:lnL>
                      <a:noFill/>
                    </a:lnL>
                    <a:lnR>
                      <a:noFill/>
                    </a:lnR>
                    <a:lnT>
                      <a:noFill/>
                    </a:lnT>
                    <a:lnB>
                      <a:noFill/>
                    </a:lnB>
                    <a:solidFill>
                      <a:srgbClr val="B4C6E7"/>
                    </a:solidFill>
                  </a:tcPr>
                </a:tc>
                <a:tc>
                  <a:txBody>
                    <a:bodyPr/>
                    <a:lstStyle/>
                    <a:p>
                      <a:pPr algn="r" fontAlgn="b"/>
                      <a:r>
                        <a:rPr lang="en-GB" sz="1000" b="0" i="0" u="none" strike="noStrike">
                          <a:solidFill>
                            <a:srgbClr val="000000"/>
                          </a:solidFill>
                          <a:effectLst/>
                          <a:latin typeface="Calibri" panose="020F0502020204030204" pitchFamily="34" charset="0"/>
                        </a:rPr>
                        <a:t>25385</a:t>
                      </a:r>
                    </a:p>
                  </a:txBody>
                  <a:tcPr marL="5984" marR="5984" marT="5984" marB="0" anchor="b">
                    <a:lnL>
                      <a:noFill/>
                    </a:lnL>
                    <a:lnR>
                      <a:noFill/>
                    </a:lnR>
                    <a:lnT>
                      <a:noFill/>
                    </a:lnT>
                    <a:lnB>
                      <a:noFill/>
                    </a:lnB>
                    <a:solidFill>
                      <a:srgbClr val="B4C6E7"/>
                    </a:solidFill>
                  </a:tcPr>
                </a:tc>
                <a:tc>
                  <a:txBody>
                    <a:bodyPr/>
                    <a:lstStyle/>
                    <a:p>
                      <a:pPr algn="r" fontAlgn="b"/>
                      <a:r>
                        <a:rPr lang="en-GB" sz="1000" b="0" i="0" u="none" strike="noStrike">
                          <a:solidFill>
                            <a:srgbClr val="000000"/>
                          </a:solidFill>
                          <a:effectLst/>
                          <a:latin typeface="Calibri" panose="020F0502020204030204" pitchFamily="34" charset="0"/>
                        </a:rPr>
                        <a:t>34.5</a:t>
                      </a:r>
                    </a:p>
                  </a:txBody>
                  <a:tcPr marL="5984" marR="5984" marT="5984" marB="0" anchor="b">
                    <a:lnL>
                      <a:noFill/>
                    </a:lnL>
                    <a:lnR>
                      <a:noFill/>
                    </a:lnR>
                    <a:lnT>
                      <a:noFill/>
                    </a:lnT>
                    <a:lnB>
                      <a:noFill/>
                    </a:lnB>
                    <a:solidFill>
                      <a:srgbClr val="B4C6E7"/>
                    </a:solidFill>
                  </a:tcPr>
                </a:tc>
                <a:tc>
                  <a:txBody>
                    <a:bodyPr/>
                    <a:lstStyle/>
                    <a:p>
                      <a:pPr algn="r" fontAlgn="b"/>
                      <a:r>
                        <a:rPr lang="en-GB" sz="1000" b="0" i="0" u="none" strike="noStrike">
                          <a:solidFill>
                            <a:srgbClr val="000000"/>
                          </a:solidFill>
                          <a:effectLst/>
                          <a:latin typeface="Calibri" panose="020F0502020204030204" pitchFamily="34" charset="0"/>
                        </a:rPr>
                        <a:t>6755</a:t>
                      </a:r>
                    </a:p>
                  </a:txBody>
                  <a:tcPr marL="5984" marR="5984" marT="5984" marB="0" anchor="b">
                    <a:lnL>
                      <a:noFill/>
                    </a:lnL>
                    <a:lnR>
                      <a:noFill/>
                    </a:lnR>
                    <a:lnT>
                      <a:noFill/>
                    </a:lnT>
                    <a:lnB>
                      <a:noFill/>
                    </a:lnB>
                    <a:solidFill>
                      <a:srgbClr val="B4C6E7"/>
                    </a:solidFill>
                  </a:tcPr>
                </a:tc>
                <a:tc>
                  <a:txBody>
                    <a:bodyPr/>
                    <a:lstStyle/>
                    <a:p>
                      <a:pPr algn="r" fontAlgn="b"/>
                      <a:r>
                        <a:rPr lang="en-GB" sz="1000" b="0" i="0" u="none" strike="noStrike">
                          <a:solidFill>
                            <a:srgbClr val="000000"/>
                          </a:solidFill>
                          <a:effectLst/>
                          <a:latin typeface="Calibri" panose="020F0502020204030204" pitchFamily="34" charset="0"/>
                        </a:rPr>
                        <a:t>2200984</a:t>
                      </a:r>
                    </a:p>
                  </a:txBody>
                  <a:tcPr marL="5984" marR="5984" marT="5984" marB="0" anchor="b">
                    <a:lnL>
                      <a:noFill/>
                    </a:lnL>
                    <a:lnR>
                      <a:noFill/>
                    </a:lnR>
                    <a:lnT>
                      <a:noFill/>
                    </a:lnT>
                    <a:lnB>
                      <a:noFill/>
                    </a:lnB>
                    <a:solidFill>
                      <a:srgbClr val="B4C6E7"/>
                    </a:solidFill>
                  </a:tcPr>
                </a:tc>
                <a:tc>
                  <a:txBody>
                    <a:bodyPr/>
                    <a:lstStyle/>
                    <a:p>
                      <a:pPr algn="r" fontAlgn="b"/>
                      <a:r>
                        <a:rPr lang="en-GB" sz="1000" b="0" i="0" u="none" strike="noStrike">
                          <a:solidFill>
                            <a:srgbClr val="000000"/>
                          </a:solidFill>
                          <a:effectLst/>
                          <a:latin typeface="Calibri" panose="020F0502020204030204" pitchFamily="34" charset="0"/>
                        </a:rPr>
                        <a:t>162.9</a:t>
                      </a:r>
                    </a:p>
                  </a:txBody>
                  <a:tcPr marL="5984" marR="5984" marT="5984" marB="0" anchor="b">
                    <a:lnL>
                      <a:noFill/>
                    </a:lnL>
                    <a:lnR>
                      <a:noFill/>
                    </a:lnR>
                    <a:lnT>
                      <a:noFill/>
                    </a:lnT>
                    <a:lnB>
                      <a:noFill/>
                    </a:lnB>
                    <a:solidFill>
                      <a:srgbClr val="B4C6E7"/>
                    </a:solidFill>
                  </a:tcPr>
                </a:tc>
                <a:extLst>
                  <a:ext uri="{0D108BD9-81ED-4DB2-BD59-A6C34878D82A}">
                    <a16:rowId xmlns:a16="http://schemas.microsoft.com/office/drawing/2014/main" val="179366829"/>
                  </a:ext>
                </a:extLst>
              </a:tr>
              <a:tr h="314364">
                <a:tc>
                  <a:txBody>
                    <a:bodyPr/>
                    <a:lstStyle/>
                    <a:p>
                      <a:pPr algn="l" fontAlgn="b"/>
                      <a:r>
                        <a:rPr lang="en-GB" sz="1000" b="0" i="0" u="none" strike="noStrike">
                          <a:solidFill>
                            <a:srgbClr val="000000"/>
                          </a:solidFill>
                          <a:effectLst/>
                          <a:latin typeface="Calibri" panose="020F0502020204030204" pitchFamily="34" charset="0"/>
                        </a:rPr>
                        <a:t>Mb09</a:t>
                      </a:r>
                    </a:p>
                  </a:txBody>
                  <a:tcPr marL="5984" marR="5984" marT="5984" marB="0" anchor="b">
                    <a:lnL>
                      <a:noFill/>
                    </a:lnL>
                    <a:lnR>
                      <a:noFill/>
                    </a:lnR>
                    <a:lnT>
                      <a:noFill/>
                    </a:lnT>
                    <a:lnB>
                      <a:noFill/>
                    </a:lnB>
                    <a:solidFill>
                      <a:srgbClr val="D9D9D9"/>
                    </a:solidFill>
                  </a:tcPr>
                </a:tc>
                <a:tc>
                  <a:txBody>
                    <a:bodyPr/>
                    <a:lstStyle/>
                    <a:p>
                      <a:pPr algn="l" fontAlgn="b"/>
                      <a:r>
                        <a:rPr lang="en-GB" sz="1000" b="0" i="0" u="none" strike="noStrike">
                          <a:solidFill>
                            <a:srgbClr val="000000"/>
                          </a:solidFill>
                          <a:effectLst/>
                          <a:latin typeface="Calibri" panose="020F0502020204030204" pitchFamily="34" charset="0"/>
                        </a:rPr>
                        <a:t>in vivo lung 9544</a:t>
                      </a:r>
                    </a:p>
                  </a:txBody>
                  <a:tcPr marL="5984" marR="5984" marT="5984" marB="0" anchor="b">
                    <a:lnL>
                      <a:noFill/>
                    </a:lnL>
                    <a:lnR>
                      <a:noFill/>
                    </a:lnR>
                    <a:lnT>
                      <a:noFill/>
                    </a:lnT>
                    <a:lnB>
                      <a:noFill/>
                    </a:lnB>
                    <a:solidFill>
                      <a:srgbClr val="D9D9D9"/>
                    </a:solidFill>
                  </a:tcPr>
                </a:tc>
                <a:tc>
                  <a:txBody>
                    <a:bodyPr/>
                    <a:lstStyle/>
                    <a:p>
                      <a:pPr algn="r" fontAlgn="b"/>
                      <a:r>
                        <a:rPr lang="en-GB" sz="1000" b="0" i="0" u="none" strike="noStrike">
                          <a:solidFill>
                            <a:srgbClr val="000000"/>
                          </a:solidFill>
                          <a:effectLst/>
                          <a:latin typeface="Calibri" panose="020F0502020204030204" pitchFamily="34" charset="0"/>
                        </a:rPr>
                        <a:t>62315221</a:t>
                      </a:r>
                    </a:p>
                  </a:txBody>
                  <a:tcPr marL="5984" marR="5984" marT="5984" marB="0" anchor="b">
                    <a:lnL>
                      <a:noFill/>
                    </a:lnL>
                    <a:lnR>
                      <a:noFill/>
                    </a:lnR>
                    <a:lnT>
                      <a:noFill/>
                    </a:lnT>
                    <a:lnB>
                      <a:noFill/>
                    </a:lnB>
                    <a:solidFill>
                      <a:srgbClr val="D9D9D9"/>
                    </a:solidFill>
                  </a:tcPr>
                </a:tc>
                <a:tc>
                  <a:txBody>
                    <a:bodyPr/>
                    <a:lstStyle/>
                    <a:p>
                      <a:pPr algn="r" fontAlgn="b"/>
                      <a:r>
                        <a:rPr lang="en-GB" sz="1000" b="0" i="0" u="none" strike="noStrike">
                          <a:solidFill>
                            <a:srgbClr val="000000"/>
                          </a:solidFill>
                          <a:effectLst/>
                          <a:latin typeface="Calibri" panose="020F0502020204030204" pitchFamily="34" charset="0"/>
                        </a:rPr>
                        <a:t>61488783</a:t>
                      </a:r>
                    </a:p>
                  </a:txBody>
                  <a:tcPr marL="5984" marR="5984" marT="5984" marB="0" anchor="b">
                    <a:lnL>
                      <a:noFill/>
                    </a:lnL>
                    <a:lnR>
                      <a:noFill/>
                    </a:lnR>
                    <a:lnT>
                      <a:noFill/>
                    </a:lnT>
                    <a:lnB>
                      <a:noFill/>
                    </a:lnB>
                    <a:solidFill>
                      <a:srgbClr val="D9D9D9"/>
                    </a:solidFill>
                  </a:tcPr>
                </a:tc>
                <a:tc>
                  <a:txBody>
                    <a:bodyPr/>
                    <a:lstStyle/>
                    <a:p>
                      <a:pPr algn="r" fontAlgn="b"/>
                      <a:r>
                        <a:rPr lang="en-GB" sz="1000" b="0" i="0" u="none" strike="noStrike">
                          <a:solidFill>
                            <a:srgbClr val="000000"/>
                          </a:solidFill>
                          <a:effectLst/>
                          <a:latin typeface="Calibri" panose="020F0502020204030204" pitchFamily="34" charset="0"/>
                        </a:rPr>
                        <a:t>98.7</a:t>
                      </a:r>
                    </a:p>
                  </a:txBody>
                  <a:tcPr marL="5984" marR="5984" marT="5984" marB="0" anchor="b">
                    <a:lnL>
                      <a:noFill/>
                    </a:lnL>
                    <a:lnR>
                      <a:noFill/>
                    </a:lnR>
                    <a:lnT>
                      <a:noFill/>
                    </a:lnT>
                    <a:lnB>
                      <a:noFill/>
                    </a:lnB>
                    <a:solidFill>
                      <a:srgbClr val="D9D9D9"/>
                    </a:solidFill>
                  </a:tcPr>
                </a:tc>
                <a:tc>
                  <a:txBody>
                    <a:bodyPr/>
                    <a:lstStyle/>
                    <a:p>
                      <a:pPr algn="r" fontAlgn="b"/>
                      <a:r>
                        <a:rPr lang="en-GB" sz="1000" b="0" i="0" u="none" strike="noStrike">
                          <a:solidFill>
                            <a:srgbClr val="000000"/>
                          </a:solidFill>
                          <a:effectLst/>
                          <a:latin typeface="Calibri" panose="020F0502020204030204" pitchFamily="34" charset="0"/>
                        </a:rPr>
                        <a:t>58697940</a:t>
                      </a:r>
                    </a:p>
                  </a:txBody>
                  <a:tcPr marL="5984" marR="5984" marT="5984" marB="0" anchor="b">
                    <a:lnL>
                      <a:noFill/>
                    </a:lnL>
                    <a:lnR>
                      <a:noFill/>
                    </a:lnR>
                    <a:lnT>
                      <a:noFill/>
                    </a:lnT>
                    <a:lnB>
                      <a:noFill/>
                    </a:lnB>
                    <a:solidFill>
                      <a:srgbClr val="D9D9D9"/>
                    </a:solidFill>
                  </a:tcPr>
                </a:tc>
                <a:tc>
                  <a:txBody>
                    <a:bodyPr/>
                    <a:lstStyle/>
                    <a:p>
                      <a:pPr algn="r" fontAlgn="b"/>
                      <a:r>
                        <a:rPr lang="en-GB" sz="1000" b="0" i="0" u="none" strike="noStrike">
                          <a:solidFill>
                            <a:srgbClr val="000000"/>
                          </a:solidFill>
                          <a:effectLst/>
                          <a:latin typeface="Calibri" panose="020F0502020204030204" pitchFamily="34" charset="0"/>
                        </a:rPr>
                        <a:t>14476773</a:t>
                      </a:r>
                    </a:p>
                  </a:txBody>
                  <a:tcPr marL="5984" marR="5984" marT="5984" marB="0" anchor="b">
                    <a:lnL>
                      <a:noFill/>
                    </a:lnL>
                    <a:lnR>
                      <a:noFill/>
                    </a:lnR>
                    <a:lnT>
                      <a:noFill/>
                    </a:lnT>
                    <a:lnB>
                      <a:noFill/>
                    </a:lnB>
                    <a:solidFill>
                      <a:srgbClr val="D9D9D9"/>
                    </a:solidFill>
                  </a:tcPr>
                </a:tc>
                <a:tc>
                  <a:txBody>
                    <a:bodyPr/>
                    <a:lstStyle/>
                    <a:p>
                      <a:pPr algn="r" fontAlgn="b"/>
                      <a:r>
                        <a:rPr lang="en-GB" sz="1000" b="0" i="0" u="none" strike="noStrike">
                          <a:solidFill>
                            <a:srgbClr val="000000"/>
                          </a:solidFill>
                          <a:effectLst/>
                          <a:latin typeface="Calibri" panose="020F0502020204030204" pitchFamily="34" charset="0"/>
                        </a:rPr>
                        <a:t>44221167</a:t>
                      </a:r>
                    </a:p>
                  </a:txBody>
                  <a:tcPr marL="5984" marR="5984" marT="5984" marB="0" anchor="b">
                    <a:lnL>
                      <a:noFill/>
                    </a:lnL>
                    <a:lnR>
                      <a:noFill/>
                    </a:lnR>
                    <a:lnT>
                      <a:noFill/>
                    </a:lnT>
                    <a:lnB>
                      <a:noFill/>
                    </a:lnB>
                    <a:solidFill>
                      <a:srgbClr val="D9D9D9"/>
                    </a:solidFill>
                  </a:tcPr>
                </a:tc>
                <a:tc>
                  <a:txBody>
                    <a:bodyPr/>
                    <a:lstStyle/>
                    <a:p>
                      <a:pPr algn="l" fontAlgn="b"/>
                      <a:r>
                        <a:rPr lang="en-GB" sz="1000" b="0" i="0" u="none" strike="noStrike">
                          <a:solidFill>
                            <a:srgbClr val="000000"/>
                          </a:solidFill>
                          <a:effectLst/>
                          <a:latin typeface="Calibri" panose="020F0502020204030204" pitchFamily="34" charset="0"/>
                        </a:rPr>
                        <a:t>Mb09</a:t>
                      </a:r>
                    </a:p>
                  </a:txBody>
                  <a:tcPr marL="5984" marR="5984" marT="5984" marB="0" anchor="b">
                    <a:lnL>
                      <a:noFill/>
                    </a:lnL>
                    <a:lnR>
                      <a:noFill/>
                    </a:lnR>
                    <a:lnT>
                      <a:noFill/>
                    </a:lnT>
                    <a:lnB>
                      <a:noFill/>
                    </a:lnB>
                    <a:solidFill>
                      <a:srgbClr val="D9D9D9"/>
                    </a:solidFill>
                  </a:tcPr>
                </a:tc>
                <a:tc>
                  <a:txBody>
                    <a:bodyPr/>
                    <a:lstStyle/>
                    <a:p>
                      <a:pPr algn="r" fontAlgn="b"/>
                      <a:r>
                        <a:rPr lang="en-GB" sz="1000" b="0" i="0" u="none" strike="noStrike">
                          <a:solidFill>
                            <a:srgbClr val="000000"/>
                          </a:solidFill>
                          <a:effectLst/>
                          <a:latin typeface="Calibri" panose="020F0502020204030204" pitchFamily="34" charset="0"/>
                        </a:rPr>
                        <a:t>43948440</a:t>
                      </a:r>
                    </a:p>
                  </a:txBody>
                  <a:tcPr marL="5984" marR="5984" marT="5984" marB="0" anchor="b">
                    <a:lnL>
                      <a:noFill/>
                    </a:lnL>
                    <a:lnR>
                      <a:noFill/>
                    </a:lnR>
                    <a:lnT>
                      <a:noFill/>
                    </a:lnT>
                    <a:lnB>
                      <a:noFill/>
                    </a:lnB>
                    <a:solidFill>
                      <a:srgbClr val="D9D9D9"/>
                    </a:solidFill>
                  </a:tcPr>
                </a:tc>
                <a:tc>
                  <a:txBody>
                    <a:bodyPr/>
                    <a:lstStyle/>
                    <a:p>
                      <a:pPr algn="r" fontAlgn="b"/>
                      <a:r>
                        <a:rPr lang="en-GB" sz="1000" b="0" i="0" u="none" strike="noStrike">
                          <a:solidFill>
                            <a:srgbClr val="000000"/>
                          </a:solidFill>
                          <a:effectLst/>
                          <a:latin typeface="Calibri" panose="020F0502020204030204" pitchFamily="34" charset="0"/>
                        </a:rPr>
                        <a:t>99.4</a:t>
                      </a:r>
                    </a:p>
                  </a:txBody>
                  <a:tcPr marL="5984" marR="5984" marT="5984" marB="0" anchor="b">
                    <a:lnL>
                      <a:noFill/>
                    </a:lnL>
                    <a:lnR>
                      <a:noFill/>
                    </a:lnR>
                    <a:lnT>
                      <a:noFill/>
                    </a:lnT>
                    <a:lnB>
                      <a:noFill/>
                    </a:lnB>
                    <a:solidFill>
                      <a:srgbClr val="D9D9D9"/>
                    </a:solidFill>
                  </a:tcPr>
                </a:tc>
                <a:tc>
                  <a:txBody>
                    <a:bodyPr/>
                    <a:lstStyle/>
                    <a:p>
                      <a:pPr algn="r" fontAlgn="b"/>
                      <a:r>
                        <a:rPr lang="en-GB" sz="1000" b="0" i="0" u="none" strike="noStrike">
                          <a:solidFill>
                            <a:srgbClr val="000000"/>
                          </a:solidFill>
                          <a:effectLst/>
                          <a:latin typeface="Calibri" panose="020F0502020204030204" pitchFamily="34" charset="0"/>
                        </a:rPr>
                        <a:t>12433</a:t>
                      </a:r>
                    </a:p>
                  </a:txBody>
                  <a:tcPr marL="5984" marR="5984" marT="5984" marB="0" anchor="b">
                    <a:lnL>
                      <a:noFill/>
                    </a:lnL>
                    <a:lnR>
                      <a:noFill/>
                    </a:lnR>
                    <a:lnT>
                      <a:noFill/>
                    </a:lnT>
                    <a:lnB>
                      <a:noFill/>
                    </a:lnB>
                    <a:solidFill>
                      <a:srgbClr val="D9D9D9"/>
                    </a:solidFill>
                  </a:tcPr>
                </a:tc>
                <a:tc>
                  <a:txBody>
                    <a:bodyPr/>
                    <a:lstStyle/>
                    <a:p>
                      <a:pPr algn="r" fontAlgn="b"/>
                      <a:r>
                        <a:rPr lang="en-GB" sz="1000" b="0" i="0" u="none" strike="noStrike">
                          <a:solidFill>
                            <a:srgbClr val="000000"/>
                          </a:solidFill>
                          <a:effectLst/>
                          <a:latin typeface="Calibri" panose="020F0502020204030204" pitchFamily="34" charset="0"/>
                        </a:rPr>
                        <a:t>16.9</a:t>
                      </a:r>
                    </a:p>
                  </a:txBody>
                  <a:tcPr marL="5984" marR="5984" marT="5984" marB="0" anchor="b">
                    <a:lnL>
                      <a:noFill/>
                    </a:lnL>
                    <a:lnR>
                      <a:noFill/>
                    </a:lnR>
                    <a:lnT>
                      <a:noFill/>
                    </a:lnT>
                    <a:lnB>
                      <a:noFill/>
                    </a:lnB>
                    <a:solidFill>
                      <a:srgbClr val="D9D9D9"/>
                    </a:solidFill>
                  </a:tcPr>
                </a:tc>
                <a:tc>
                  <a:txBody>
                    <a:bodyPr/>
                    <a:lstStyle/>
                    <a:p>
                      <a:pPr algn="r" fontAlgn="b"/>
                      <a:r>
                        <a:rPr lang="en-GB" sz="1000" b="0" i="0" u="none" strike="noStrike">
                          <a:solidFill>
                            <a:srgbClr val="000000"/>
                          </a:solidFill>
                          <a:effectLst/>
                          <a:latin typeface="Calibri" panose="020F0502020204030204" pitchFamily="34" charset="0"/>
                        </a:rPr>
                        <a:t>113947</a:t>
                      </a:r>
                    </a:p>
                  </a:txBody>
                  <a:tcPr marL="5984" marR="5984" marT="5984" marB="0" anchor="b">
                    <a:lnL>
                      <a:noFill/>
                    </a:lnL>
                    <a:lnR>
                      <a:noFill/>
                    </a:lnR>
                    <a:lnT>
                      <a:noFill/>
                    </a:lnT>
                    <a:lnB>
                      <a:noFill/>
                    </a:lnB>
                    <a:solidFill>
                      <a:srgbClr val="D9D9D9"/>
                    </a:solidFill>
                  </a:tcPr>
                </a:tc>
                <a:tc>
                  <a:txBody>
                    <a:bodyPr/>
                    <a:lstStyle/>
                    <a:p>
                      <a:pPr algn="r" fontAlgn="b"/>
                      <a:r>
                        <a:rPr lang="en-GB" sz="1000" b="0" i="0" u="none" strike="noStrike">
                          <a:solidFill>
                            <a:srgbClr val="000000"/>
                          </a:solidFill>
                          <a:effectLst/>
                          <a:latin typeface="Calibri" panose="020F0502020204030204" pitchFamily="34" charset="0"/>
                        </a:rPr>
                        <a:t>1729595</a:t>
                      </a:r>
                    </a:p>
                  </a:txBody>
                  <a:tcPr marL="5984" marR="5984" marT="5984" marB="0" anchor="b">
                    <a:lnL>
                      <a:noFill/>
                    </a:lnL>
                    <a:lnR>
                      <a:noFill/>
                    </a:lnR>
                    <a:lnT>
                      <a:noFill/>
                    </a:lnT>
                    <a:lnB>
                      <a:noFill/>
                    </a:lnB>
                    <a:solidFill>
                      <a:srgbClr val="D9D9D9"/>
                    </a:solidFill>
                  </a:tcPr>
                </a:tc>
                <a:tc>
                  <a:txBody>
                    <a:bodyPr/>
                    <a:lstStyle/>
                    <a:p>
                      <a:pPr algn="r" fontAlgn="b"/>
                      <a:r>
                        <a:rPr lang="en-GB" sz="1000" b="0" i="0" u="none" strike="noStrike">
                          <a:solidFill>
                            <a:srgbClr val="000000"/>
                          </a:solidFill>
                          <a:effectLst/>
                          <a:latin typeface="Calibri" panose="020F0502020204030204" pitchFamily="34" charset="0"/>
                        </a:rPr>
                        <a:t>3534.8</a:t>
                      </a:r>
                    </a:p>
                  </a:txBody>
                  <a:tcPr marL="5984" marR="5984" marT="5984" marB="0" anchor="b">
                    <a:lnL>
                      <a:noFill/>
                    </a:lnL>
                    <a:lnR>
                      <a:noFill/>
                    </a:lnR>
                    <a:lnT>
                      <a:noFill/>
                    </a:lnT>
                    <a:lnB>
                      <a:noFill/>
                    </a:lnB>
                    <a:solidFill>
                      <a:srgbClr val="D9D9D9"/>
                    </a:solidFill>
                  </a:tcPr>
                </a:tc>
                <a:extLst>
                  <a:ext uri="{0D108BD9-81ED-4DB2-BD59-A6C34878D82A}">
                    <a16:rowId xmlns:a16="http://schemas.microsoft.com/office/drawing/2014/main" val="1571028545"/>
                  </a:ext>
                </a:extLst>
              </a:tr>
              <a:tr h="314364">
                <a:tc>
                  <a:txBody>
                    <a:bodyPr/>
                    <a:lstStyle/>
                    <a:p>
                      <a:pPr algn="l" fontAlgn="b"/>
                      <a:r>
                        <a:rPr lang="en-GB" sz="1000" b="0" i="0" u="none" strike="noStrike">
                          <a:solidFill>
                            <a:srgbClr val="000000"/>
                          </a:solidFill>
                          <a:effectLst/>
                          <a:latin typeface="Calibri" panose="020F0502020204030204" pitchFamily="34" charset="0"/>
                        </a:rPr>
                        <a:t>Mb24</a:t>
                      </a:r>
                    </a:p>
                  </a:txBody>
                  <a:tcPr marL="5984" marR="5984" marT="5984" marB="0" anchor="b">
                    <a:lnL>
                      <a:noFill/>
                    </a:lnL>
                    <a:lnR>
                      <a:noFill/>
                    </a:lnR>
                    <a:lnT>
                      <a:noFill/>
                    </a:lnT>
                    <a:lnB>
                      <a:noFill/>
                    </a:lnB>
                  </a:tcPr>
                </a:tc>
                <a:tc>
                  <a:txBody>
                    <a:bodyPr/>
                    <a:lstStyle/>
                    <a:p>
                      <a:pPr algn="l" fontAlgn="b"/>
                      <a:r>
                        <a:rPr lang="en-GB" sz="1000" b="0" i="0" u="none" strike="noStrike">
                          <a:solidFill>
                            <a:srgbClr val="000000"/>
                          </a:solidFill>
                          <a:effectLst/>
                          <a:latin typeface="Calibri" panose="020F0502020204030204" pitchFamily="34" charset="0"/>
                        </a:rPr>
                        <a:t>in vivo LN 9544</a:t>
                      </a:r>
                    </a:p>
                  </a:txBody>
                  <a:tcPr marL="5984" marR="5984" marT="5984"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21749238</a:t>
                      </a:r>
                    </a:p>
                  </a:txBody>
                  <a:tcPr marL="5984" marR="5984" marT="5984"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21500454</a:t>
                      </a:r>
                    </a:p>
                  </a:txBody>
                  <a:tcPr marL="5984" marR="5984" marT="5984"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98.9</a:t>
                      </a:r>
                    </a:p>
                  </a:txBody>
                  <a:tcPr marL="5984" marR="5984" marT="5984"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20073840</a:t>
                      </a:r>
                    </a:p>
                  </a:txBody>
                  <a:tcPr marL="5984" marR="5984" marT="5984"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4974006</a:t>
                      </a:r>
                    </a:p>
                  </a:txBody>
                  <a:tcPr marL="5984" marR="5984" marT="5984"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15099834</a:t>
                      </a:r>
                    </a:p>
                  </a:txBody>
                  <a:tcPr marL="5984" marR="5984" marT="5984" marB="0" anchor="b">
                    <a:lnL>
                      <a:noFill/>
                    </a:lnL>
                    <a:lnR>
                      <a:noFill/>
                    </a:lnR>
                    <a:lnT>
                      <a:noFill/>
                    </a:lnT>
                    <a:lnB>
                      <a:noFill/>
                    </a:lnB>
                  </a:tcPr>
                </a:tc>
                <a:tc>
                  <a:txBody>
                    <a:bodyPr/>
                    <a:lstStyle/>
                    <a:p>
                      <a:pPr algn="l" fontAlgn="b"/>
                      <a:r>
                        <a:rPr lang="en-GB" sz="1000" b="0" i="0" u="none" strike="noStrike">
                          <a:solidFill>
                            <a:srgbClr val="000000"/>
                          </a:solidFill>
                          <a:effectLst/>
                          <a:latin typeface="Calibri" panose="020F0502020204030204" pitchFamily="34" charset="0"/>
                        </a:rPr>
                        <a:t>Mb24</a:t>
                      </a:r>
                    </a:p>
                  </a:txBody>
                  <a:tcPr marL="5984" marR="5984" marT="5984"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15024799</a:t>
                      </a:r>
                    </a:p>
                  </a:txBody>
                  <a:tcPr marL="5984" marR="5984" marT="5984"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99.5</a:t>
                      </a:r>
                    </a:p>
                  </a:txBody>
                  <a:tcPr marL="5984" marR="5984" marT="5984"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9328</a:t>
                      </a:r>
                    </a:p>
                  </a:txBody>
                  <a:tcPr marL="5984" marR="5984" marT="5984"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12.7</a:t>
                      </a:r>
                    </a:p>
                  </a:txBody>
                  <a:tcPr marL="5984" marR="5984" marT="5984"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94654</a:t>
                      </a:r>
                    </a:p>
                  </a:txBody>
                  <a:tcPr marL="5984" marR="5984" marT="5984"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1729595</a:t>
                      </a:r>
                    </a:p>
                  </a:txBody>
                  <a:tcPr marL="5984" marR="5984" marT="5984"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1610.7</a:t>
                      </a:r>
                    </a:p>
                  </a:txBody>
                  <a:tcPr marL="5984" marR="5984" marT="5984" marB="0" anchor="b">
                    <a:lnL>
                      <a:noFill/>
                    </a:lnL>
                    <a:lnR>
                      <a:noFill/>
                    </a:lnR>
                    <a:lnT>
                      <a:noFill/>
                    </a:lnT>
                    <a:lnB>
                      <a:noFill/>
                    </a:lnB>
                  </a:tcPr>
                </a:tc>
                <a:extLst>
                  <a:ext uri="{0D108BD9-81ED-4DB2-BD59-A6C34878D82A}">
                    <a16:rowId xmlns:a16="http://schemas.microsoft.com/office/drawing/2014/main" val="2833152475"/>
                  </a:ext>
                </a:extLst>
              </a:tr>
              <a:tr h="227463">
                <a:tc>
                  <a:txBody>
                    <a:bodyPr/>
                    <a:lstStyle/>
                    <a:p>
                      <a:pPr algn="l" fontAlgn="b"/>
                      <a:endParaRPr lang="en-GB" sz="1000" b="0" i="0" u="none" strike="noStrike">
                        <a:solidFill>
                          <a:srgbClr val="000000"/>
                        </a:solidFill>
                        <a:effectLst/>
                        <a:latin typeface="Calibri" panose="020F0502020204030204" pitchFamily="34" charset="0"/>
                      </a:endParaRPr>
                    </a:p>
                  </a:txBody>
                  <a:tcPr marL="5984" marR="5984" marT="5984" marB="0" anchor="b">
                    <a:lnL>
                      <a:noFill/>
                    </a:lnL>
                    <a:lnR>
                      <a:noFill/>
                    </a:lnR>
                    <a:lnT>
                      <a:noFill/>
                    </a:lnT>
                    <a:lnB w="12700" cap="flat" cmpd="sng" algn="ctr">
                      <a:solidFill>
                        <a:srgbClr val="000000"/>
                      </a:solidFill>
                      <a:prstDash val="solid"/>
                      <a:round/>
                      <a:headEnd type="none" w="med" len="med"/>
                      <a:tailEnd type="none" w="med" len="med"/>
                    </a:lnB>
                    <a:solidFill>
                      <a:srgbClr val="D9D9D9"/>
                    </a:solidFill>
                  </a:tcPr>
                </a:tc>
                <a:tc>
                  <a:txBody>
                    <a:bodyPr/>
                    <a:lstStyle/>
                    <a:p>
                      <a:pPr algn="l" fontAlgn="b"/>
                      <a:endParaRPr lang="en-GB" sz="1000" b="0" i="0" u="none" strike="noStrike">
                        <a:solidFill>
                          <a:srgbClr val="000000"/>
                        </a:solidFill>
                        <a:effectLst/>
                        <a:latin typeface="Calibri" panose="020F0502020204030204" pitchFamily="34" charset="0"/>
                      </a:endParaRPr>
                    </a:p>
                  </a:txBody>
                  <a:tcPr marL="5984" marR="5984" marT="5984" marB="0" anchor="b">
                    <a:lnL>
                      <a:noFill/>
                    </a:lnL>
                    <a:lnR>
                      <a:noFill/>
                    </a:lnR>
                    <a:lnT>
                      <a:noFill/>
                    </a:lnT>
                    <a:lnB w="12700" cap="flat" cmpd="sng" algn="ctr">
                      <a:solidFill>
                        <a:srgbClr val="000000"/>
                      </a:solidFill>
                      <a:prstDash val="solid"/>
                      <a:round/>
                      <a:headEnd type="none" w="med" len="med"/>
                      <a:tailEnd type="none" w="med" len="med"/>
                    </a:lnB>
                    <a:solidFill>
                      <a:srgbClr val="D9D9D9"/>
                    </a:solidFill>
                  </a:tcPr>
                </a:tc>
                <a:tc>
                  <a:txBody>
                    <a:bodyPr/>
                    <a:lstStyle/>
                    <a:p>
                      <a:pPr algn="l" fontAlgn="b"/>
                      <a:endParaRPr lang="en-GB" sz="1000" b="0" i="0" u="none" strike="noStrike">
                        <a:solidFill>
                          <a:srgbClr val="000000"/>
                        </a:solidFill>
                        <a:effectLst/>
                        <a:latin typeface="Calibri" panose="020F0502020204030204" pitchFamily="34" charset="0"/>
                      </a:endParaRPr>
                    </a:p>
                  </a:txBody>
                  <a:tcPr marL="5984" marR="5984" marT="5984" marB="0" anchor="b">
                    <a:lnL>
                      <a:noFill/>
                    </a:lnL>
                    <a:lnR>
                      <a:noFill/>
                    </a:lnR>
                    <a:lnT>
                      <a:noFill/>
                    </a:lnT>
                    <a:lnB w="12700" cap="flat" cmpd="sng" algn="ctr">
                      <a:solidFill>
                        <a:srgbClr val="000000"/>
                      </a:solidFill>
                      <a:prstDash val="solid"/>
                      <a:round/>
                      <a:headEnd type="none" w="med" len="med"/>
                      <a:tailEnd type="none" w="med" len="med"/>
                    </a:lnB>
                    <a:solidFill>
                      <a:srgbClr val="D9D9D9"/>
                    </a:solidFill>
                  </a:tcPr>
                </a:tc>
                <a:tc>
                  <a:txBody>
                    <a:bodyPr/>
                    <a:lstStyle/>
                    <a:p>
                      <a:pPr algn="l" fontAlgn="b"/>
                      <a:endParaRPr lang="en-GB" sz="1000" b="0" i="0" u="none" strike="noStrike">
                        <a:solidFill>
                          <a:srgbClr val="000000"/>
                        </a:solidFill>
                        <a:effectLst/>
                        <a:latin typeface="Calibri" panose="020F0502020204030204" pitchFamily="34" charset="0"/>
                      </a:endParaRPr>
                    </a:p>
                  </a:txBody>
                  <a:tcPr marL="5984" marR="5984" marT="5984" marB="0" anchor="b">
                    <a:lnL>
                      <a:noFill/>
                    </a:lnL>
                    <a:lnR>
                      <a:noFill/>
                    </a:lnR>
                    <a:lnT>
                      <a:noFill/>
                    </a:lnT>
                    <a:lnB w="12700" cap="flat" cmpd="sng" algn="ctr">
                      <a:solidFill>
                        <a:srgbClr val="000000"/>
                      </a:solidFill>
                      <a:prstDash val="solid"/>
                      <a:round/>
                      <a:headEnd type="none" w="med" len="med"/>
                      <a:tailEnd type="none" w="med" len="med"/>
                    </a:lnB>
                    <a:solidFill>
                      <a:srgbClr val="D9D9D9"/>
                    </a:solidFill>
                  </a:tcPr>
                </a:tc>
                <a:tc>
                  <a:txBody>
                    <a:bodyPr/>
                    <a:lstStyle/>
                    <a:p>
                      <a:pPr algn="l" fontAlgn="b"/>
                      <a:endParaRPr lang="en-GB" sz="1000" b="0" i="0" u="none" strike="noStrike">
                        <a:solidFill>
                          <a:srgbClr val="000000"/>
                        </a:solidFill>
                        <a:effectLst/>
                        <a:latin typeface="Calibri" panose="020F0502020204030204" pitchFamily="34" charset="0"/>
                      </a:endParaRPr>
                    </a:p>
                  </a:txBody>
                  <a:tcPr marL="5984" marR="5984" marT="5984" marB="0" anchor="b">
                    <a:lnL>
                      <a:noFill/>
                    </a:lnL>
                    <a:lnR>
                      <a:noFill/>
                    </a:lnR>
                    <a:lnT>
                      <a:noFill/>
                    </a:lnT>
                    <a:lnB w="12700" cap="flat" cmpd="sng" algn="ctr">
                      <a:solidFill>
                        <a:srgbClr val="000000"/>
                      </a:solidFill>
                      <a:prstDash val="solid"/>
                      <a:round/>
                      <a:headEnd type="none" w="med" len="med"/>
                      <a:tailEnd type="none" w="med" len="med"/>
                    </a:lnB>
                    <a:solidFill>
                      <a:srgbClr val="D9D9D9"/>
                    </a:solidFill>
                  </a:tcPr>
                </a:tc>
                <a:tc>
                  <a:txBody>
                    <a:bodyPr/>
                    <a:lstStyle/>
                    <a:p>
                      <a:pPr algn="l" fontAlgn="b"/>
                      <a:endParaRPr lang="en-GB" sz="1000" b="0" i="0" u="none" strike="noStrike">
                        <a:solidFill>
                          <a:srgbClr val="000000"/>
                        </a:solidFill>
                        <a:effectLst/>
                        <a:latin typeface="Calibri" panose="020F0502020204030204" pitchFamily="34" charset="0"/>
                      </a:endParaRPr>
                    </a:p>
                  </a:txBody>
                  <a:tcPr marL="5984" marR="5984" marT="5984" marB="0" anchor="b">
                    <a:lnL>
                      <a:noFill/>
                    </a:lnL>
                    <a:lnR>
                      <a:noFill/>
                    </a:lnR>
                    <a:lnT>
                      <a:noFill/>
                    </a:lnT>
                    <a:lnB w="12700" cap="flat" cmpd="sng" algn="ctr">
                      <a:solidFill>
                        <a:srgbClr val="000000"/>
                      </a:solidFill>
                      <a:prstDash val="solid"/>
                      <a:round/>
                      <a:headEnd type="none" w="med" len="med"/>
                      <a:tailEnd type="none" w="med" len="med"/>
                    </a:lnB>
                    <a:solidFill>
                      <a:srgbClr val="D9D9D9"/>
                    </a:solidFill>
                  </a:tcPr>
                </a:tc>
                <a:tc>
                  <a:txBody>
                    <a:bodyPr/>
                    <a:lstStyle/>
                    <a:p>
                      <a:pPr algn="l" fontAlgn="b"/>
                      <a:endParaRPr lang="en-GB" sz="1000" b="0" i="0" u="none" strike="noStrike">
                        <a:solidFill>
                          <a:srgbClr val="000000"/>
                        </a:solidFill>
                        <a:effectLst/>
                        <a:latin typeface="Calibri" panose="020F0502020204030204" pitchFamily="34" charset="0"/>
                      </a:endParaRPr>
                    </a:p>
                  </a:txBody>
                  <a:tcPr marL="5984" marR="5984" marT="5984" marB="0" anchor="b">
                    <a:lnL>
                      <a:noFill/>
                    </a:lnL>
                    <a:lnR>
                      <a:noFill/>
                    </a:lnR>
                    <a:lnT>
                      <a:noFill/>
                    </a:lnT>
                    <a:lnB w="12700" cap="flat" cmpd="sng" algn="ctr">
                      <a:solidFill>
                        <a:srgbClr val="000000"/>
                      </a:solidFill>
                      <a:prstDash val="solid"/>
                      <a:round/>
                      <a:headEnd type="none" w="med" len="med"/>
                      <a:tailEnd type="none" w="med" len="med"/>
                    </a:lnB>
                    <a:solidFill>
                      <a:srgbClr val="D9D9D9"/>
                    </a:solidFill>
                  </a:tcPr>
                </a:tc>
                <a:tc>
                  <a:txBody>
                    <a:bodyPr/>
                    <a:lstStyle/>
                    <a:p>
                      <a:pPr algn="l" fontAlgn="b"/>
                      <a:endParaRPr lang="en-GB" sz="1000" b="0" i="0" u="none" strike="noStrike">
                        <a:solidFill>
                          <a:srgbClr val="000000"/>
                        </a:solidFill>
                        <a:effectLst/>
                        <a:latin typeface="Calibri" panose="020F0502020204030204" pitchFamily="34" charset="0"/>
                      </a:endParaRPr>
                    </a:p>
                  </a:txBody>
                  <a:tcPr marL="5984" marR="5984" marT="5984" marB="0" anchor="b">
                    <a:lnL>
                      <a:noFill/>
                    </a:lnL>
                    <a:lnR>
                      <a:noFill/>
                    </a:lnR>
                    <a:lnT>
                      <a:noFill/>
                    </a:lnT>
                    <a:lnB w="12700" cap="flat" cmpd="sng" algn="ctr">
                      <a:solidFill>
                        <a:srgbClr val="000000"/>
                      </a:solidFill>
                      <a:prstDash val="solid"/>
                      <a:round/>
                      <a:headEnd type="none" w="med" len="med"/>
                      <a:tailEnd type="none" w="med" len="med"/>
                    </a:lnB>
                    <a:solidFill>
                      <a:srgbClr val="D9D9D9"/>
                    </a:solidFill>
                  </a:tcPr>
                </a:tc>
                <a:tc>
                  <a:txBody>
                    <a:bodyPr/>
                    <a:lstStyle/>
                    <a:p>
                      <a:pPr algn="l" fontAlgn="b"/>
                      <a:endParaRPr lang="en-GB" sz="1000" b="0" i="0" u="none" strike="noStrike">
                        <a:solidFill>
                          <a:srgbClr val="000000"/>
                        </a:solidFill>
                        <a:effectLst/>
                        <a:latin typeface="Calibri" panose="020F0502020204030204" pitchFamily="34" charset="0"/>
                      </a:endParaRPr>
                    </a:p>
                  </a:txBody>
                  <a:tcPr marL="5984" marR="5984" marT="5984" marB="0" anchor="b">
                    <a:lnL>
                      <a:noFill/>
                    </a:lnL>
                    <a:lnR>
                      <a:noFill/>
                    </a:lnR>
                    <a:lnT>
                      <a:noFill/>
                    </a:lnT>
                    <a:lnB w="12700" cap="flat" cmpd="sng" algn="ctr">
                      <a:solidFill>
                        <a:srgbClr val="000000"/>
                      </a:solidFill>
                      <a:prstDash val="solid"/>
                      <a:round/>
                      <a:headEnd type="none" w="med" len="med"/>
                      <a:tailEnd type="none" w="med" len="med"/>
                    </a:lnB>
                    <a:solidFill>
                      <a:srgbClr val="D9D9D9"/>
                    </a:solidFill>
                  </a:tcPr>
                </a:tc>
                <a:tc>
                  <a:txBody>
                    <a:bodyPr/>
                    <a:lstStyle/>
                    <a:p>
                      <a:pPr algn="l" fontAlgn="b"/>
                      <a:endParaRPr lang="en-GB" sz="1000" b="0" i="0" u="none" strike="noStrike">
                        <a:solidFill>
                          <a:srgbClr val="000000"/>
                        </a:solidFill>
                        <a:effectLst/>
                        <a:latin typeface="Calibri" panose="020F0502020204030204" pitchFamily="34" charset="0"/>
                      </a:endParaRPr>
                    </a:p>
                  </a:txBody>
                  <a:tcPr marL="5984" marR="5984" marT="5984" marB="0" anchor="b">
                    <a:lnL>
                      <a:noFill/>
                    </a:lnL>
                    <a:lnR>
                      <a:noFill/>
                    </a:lnR>
                    <a:lnT>
                      <a:noFill/>
                    </a:lnT>
                    <a:lnB w="12700" cap="flat" cmpd="sng" algn="ctr">
                      <a:solidFill>
                        <a:srgbClr val="000000"/>
                      </a:solidFill>
                      <a:prstDash val="solid"/>
                      <a:round/>
                      <a:headEnd type="none" w="med" len="med"/>
                      <a:tailEnd type="none" w="med" len="med"/>
                    </a:lnB>
                    <a:solidFill>
                      <a:srgbClr val="D9D9D9"/>
                    </a:solidFill>
                  </a:tcPr>
                </a:tc>
                <a:tc>
                  <a:txBody>
                    <a:bodyPr/>
                    <a:lstStyle/>
                    <a:p>
                      <a:pPr algn="l" fontAlgn="b"/>
                      <a:endParaRPr lang="en-GB" sz="1000" b="0" i="0" u="none" strike="noStrike">
                        <a:solidFill>
                          <a:srgbClr val="000000"/>
                        </a:solidFill>
                        <a:effectLst/>
                        <a:latin typeface="Calibri" panose="020F0502020204030204" pitchFamily="34" charset="0"/>
                      </a:endParaRPr>
                    </a:p>
                  </a:txBody>
                  <a:tcPr marL="5984" marR="5984" marT="5984" marB="0" anchor="b">
                    <a:lnL>
                      <a:noFill/>
                    </a:lnL>
                    <a:lnR>
                      <a:noFill/>
                    </a:lnR>
                    <a:lnT>
                      <a:noFill/>
                    </a:lnT>
                    <a:lnB w="12700" cap="flat" cmpd="sng" algn="ctr">
                      <a:solidFill>
                        <a:srgbClr val="000000"/>
                      </a:solidFill>
                      <a:prstDash val="solid"/>
                      <a:round/>
                      <a:headEnd type="none" w="med" len="med"/>
                      <a:tailEnd type="none" w="med" len="med"/>
                    </a:lnB>
                    <a:solidFill>
                      <a:srgbClr val="D9D9D9"/>
                    </a:solidFill>
                  </a:tcPr>
                </a:tc>
                <a:tc>
                  <a:txBody>
                    <a:bodyPr/>
                    <a:lstStyle/>
                    <a:p>
                      <a:pPr algn="l" fontAlgn="b"/>
                      <a:endParaRPr lang="en-GB" sz="1000" b="0" i="0" u="none" strike="noStrike">
                        <a:solidFill>
                          <a:srgbClr val="000000"/>
                        </a:solidFill>
                        <a:effectLst/>
                        <a:latin typeface="Calibri" panose="020F0502020204030204" pitchFamily="34" charset="0"/>
                      </a:endParaRPr>
                    </a:p>
                  </a:txBody>
                  <a:tcPr marL="5984" marR="5984" marT="5984" marB="0" anchor="b">
                    <a:lnL>
                      <a:noFill/>
                    </a:lnL>
                    <a:lnR>
                      <a:noFill/>
                    </a:lnR>
                    <a:lnT>
                      <a:noFill/>
                    </a:lnT>
                    <a:lnB w="12700" cap="flat" cmpd="sng" algn="ctr">
                      <a:solidFill>
                        <a:srgbClr val="000000"/>
                      </a:solidFill>
                      <a:prstDash val="solid"/>
                      <a:round/>
                      <a:headEnd type="none" w="med" len="med"/>
                      <a:tailEnd type="none" w="med" len="med"/>
                    </a:lnB>
                    <a:solidFill>
                      <a:srgbClr val="D9D9D9"/>
                    </a:solidFill>
                  </a:tcPr>
                </a:tc>
                <a:tc>
                  <a:txBody>
                    <a:bodyPr/>
                    <a:lstStyle/>
                    <a:p>
                      <a:pPr algn="l" fontAlgn="b"/>
                      <a:endParaRPr lang="en-GB" sz="1000" b="0" i="0" u="none" strike="noStrike">
                        <a:solidFill>
                          <a:srgbClr val="000000"/>
                        </a:solidFill>
                        <a:effectLst/>
                        <a:latin typeface="Calibri" panose="020F0502020204030204" pitchFamily="34" charset="0"/>
                      </a:endParaRPr>
                    </a:p>
                  </a:txBody>
                  <a:tcPr marL="5984" marR="5984" marT="5984" marB="0" anchor="b">
                    <a:lnL>
                      <a:noFill/>
                    </a:lnL>
                    <a:lnR>
                      <a:noFill/>
                    </a:lnR>
                    <a:lnT>
                      <a:noFill/>
                    </a:lnT>
                    <a:lnB w="12700" cap="flat" cmpd="sng" algn="ctr">
                      <a:solidFill>
                        <a:srgbClr val="000000"/>
                      </a:solidFill>
                      <a:prstDash val="solid"/>
                      <a:round/>
                      <a:headEnd type="none" w="med" len="med"/>
                      <a:tailEnd type="none" w="med" len="med"/>
                    </a:lnB>
                    <a:solidFill>
                      <a:srgbClr val="D9D9D9"/>
                    </a:solidFill>
                  </a:tcPr>
                </a:tc>
                <a:tc>
                  <a:txBody>
                    <a:bodyPr/>
                    <a:lstStyle/>
                    <a:p>
                      <a:pPr algn="l" fontAlgn="b"/>
                      <a:endParaRPr lang="en-GB" sz="1000" b="0" i="0" u="none" strike="noStrike">
                        <a:solidFill>
                          <a:srgbClr val="000000"/>
                        </a:solidFill>
                        <a:effectLst/>
                        <a:latin typeface="Calibri" panose="020F0502020204030204" pitchFamily="34" charset="0"/>
                      </a:endParaRPr>
                    </a:p>
                  </a:txBody>
                  <a:tcPr marL="5984" marR="5984" marT="5984" marB="0" anchor="b">
                    <a:lnL>
                      <a:noFill/>
                    </a:lnL>
                    <a:lnR>
                      <a:noFill/>
                    </a:lnR>
                    <a:lnT>
                      <a:noFill/>
                    </a:lnT>
                    <a:lnB w="12700" cap="flat" cmpd="sng" algn="ctr">
                      <a:solidFill>
                        <a:srgbClr val="000000"/>
                      </a:solidFill>
                      <a:prstDash val="solid"/>
                      <a:round/>
                      <a:headEnd type="none" w="med" len="med"/>
                      <a:tailEnd type="none" w="med" len="med"/>
                    </a:lnB>
                    <a:solidFill>
                      <a:srgbClr val="D9D9D9"/>
                    </a:solidFill>
                  </a:tcPr>
                </a:tc>
                <a:tc>
                  <a:txBody>
                    <a:bodyPr/>
                    <a:lstStyle/>
                    <a:p>
                      <a:pPr algn="l" fontAlgn="b"/>
                      <a:endParaRPr lang="en-GB" sz="1000" b="0" i="0" u="none" strike="noStrike">
                        <a:solidFill>
                          <a:srgbClr val="000000"/>
                        </a:solidFill>
                        <a:effectLst/>
                        <a:latin typeface="Calibri" panose="020F0502020204030204" pitchFamily="34" charset="0"/>
                      </a:endParaRPr>
                    </a:p>
                  </a:txBody>
                  <a:tcPr marL="5984" marR="5984" marT="5984" marB="0" anchor="b">
                    <a:lnL>
                      <a:noFill/>
                    </a:lnL>
                    <a:lnR>
                      <a:noFill/>
                    </a:lnR>
                    <a:lnT>
                      <a:noFill/>
                    </a:lnT>
                    <a:lnB w="12700" cap="flat" cmpd="sng" algn="ctr">
                      <a:solidFill>
                        <a:srgbClr val="000000"/>
                      </a:solidFill>
                      <a:prstDash val="solid"/>
                      <a:round/>
                      <a:headEnd type="none" w="med" len="med"/>
                      <a:tailEnd type="none" w="med" len="med"/>
                    </a:lnB>
                    <a:solidFill>
                      <a:srgbClr val="D9D9D9"/>
                    </a:solidFill>
                  </a:tcPr>
                </a:tc>
                <a:tc>
                  <a:txBody>
                    <a:bodyPr/>
                    <a:lstStyle/>
                    <a:p>
                      <a:pPr algn="l" fontAlgn="b"/>
                      <a:endParaRPr lang="en-GB" sz="1000" b="0" i="0" u="none" strike="noStrike">
                        <a:solidFill>
                          <a:srgbClr val="000000"/>
                        </a:solidFill>
                        <a:effectLst/>
                        <a:latin typeface="Calibri" panose="020F0502020204030204" pitchFamily="34" charset="0"/>
                      </a:endParaRPr>
                    </a:p>
                  </a:txBody>
                  <a:tcPr marL="5984" marR="5984" marT="5984" marB="0" anchor="b">
                    <a:lnL>
                      <a:noFill/>
                    </a:lnL>
                    <a:lnR>
                      <a:noFill/>
                    </a:lnR>
                    <a:lnT>
                      <a:noFill/>
                    </a:lnT>
                    <a:lnB w="1270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265322636"/>
                  </a:ext>
                </a:extLst>
              </a:tr>
              <a:tr h="418964">
                <a:tc>
                  <a:txBody>
                    <a:bodyPr/>
                    <a:lstStyle/>
                    <a:p>
                      <a:pPr algn="l" fontAlgn="b"/>
                      <a:r>
                        <a:rPr lang="en-GB" sz="1000" b="1" i="0" u="none" strike="noStrike">
                          <a:solidFill>
                            <a:srgbClr val="000000"/>
                          </a:solidFill>
                          <a:effectLst/>
                          <a:latin typeface="Calibri" panose="020F0502020204030204" pitchFamily="34" charset="0"/>
                        </a:rPr>
                        <a:t>sample </a:t>
                      </a:r>
                    </a:p>
                  </a:txBody>
                  <a:tcPr marL="5984" marR="5984" marT="5984"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GB" sz="1000" b="1" i="0" u="none" strike="noStrike">
                          <a:solidFill>
                            <a:srgbClr val="000000"/>
                          </a:solidFill>
                          <a:effectLst/>
                          <a:latin typeface="Calibri" panose="020F0502020204030204" pitchFamily="34" charset="0"/>
                        </a:rPr>
                        <a:t>Experiment</a:t>
                      </a:r>
                    </a:p>
                  </a:txBody>
                  <a:tcPr marL="5984" marR="5984" marT="59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GB" sz="1000" b="1" i="0" u="none" strike="noStrike">
                          <a:solidFill>
                            <a:srgbClr val="000000"/>
                          </a:solidFill>
                          <a:effectLst/>
                          <a:latin typeface="Calibri" panose="020F0502020204030204" pitchFamily="34" charset="0"/>
                        </a:rPr>
                        <a:t>fastq reads</a:t>
                      </a:r>
                    </a:p>
                  </a:txBody>
                  <a:tcPr marL="5984" marR="5984" marT="59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GB" sz="1000" b="1" i="0" u="none" strike="noStrike">
                          <a:solidFill>
                            <a:srgbClr val="000000"/>
                          </a:solidFill>
                          <a:effectLst/>
                          <a:latin typeface="Calibri" panose="020F0502020204030204" pitchFamily="34" charset="0"/>
                        </a:rPr>
                        <a:t>TGTTA reads</a:t>
                      </a:r>
                    </a:p>
                  </a:txBody>
                  <a:tcPr marL="5984" marR="5984" marT="59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GB" sz="1000" b="1" i="0" u="none" strike="noStrike">
                          <a:solidFill>
                            <a:srgbClr val="000000"/>
                          </a:solidFill>
                          <a:effectLst/>
                          <a:latin typeface="Calibri" panose="020F0502020204030204" pitchFamily="34" charset="0"/>
                        </a:rPr>
                        <a:t>% with tags</a:t>
                      </a:r>
                    </a:p>
                  </a:txBody>
                  <a:tcPr marL="5984" marR="5984" marT="59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GB" sz="1000" b="1" i="0" u="none" strike="noStrike">
                          <a:solidFill>
                            <a:srgbClr val="000000"/>
                          </a:solidFill>
                          <a:effectLst/>
                          <a:latin typeface="Calibri" panose="020F0502020204030204" pitchFamily="34" charset="0"/>
                        </a:rPr>
                        <a:t>mapped reads</a:t>
                      </a:r>
                    </a:p>
                  </a:txBody>
                  <a:tcPr marL="5984" marR="5984" marT="59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GB" sz="1000" b="1" i="0" u="none" strike="noStrike">
                          <a:solidFill>
                            <a:srgbClr val="000000"/>
                          </a:solidFill>
                          <a:effectLst/>
                          <a:latin typeface="Calibri" panose="020F0502020204030204" pitchFamily="34" charset="0"/>
                        </a:rPr>
                        <a:t>dup reads</a:t>
                      </a:r>
                    </a:p>
                  </a:txBody>
                  <a:tcPr marL="5984" marR="5984" marT="59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GB" sz="1000" b="1" i="0" u="none" strike="noStrike">
                          <a:solidFill>
                            <a:srgbClr val="000000"/>
                          </a:solidFill>
                          <a:effectLst/>
                          <a:latin typeface="Calibri" panose="020F0502020204030204" pitchFamily="34" charset="0"/>
                        </a:rPr>
                        <a:t>template reads</a:t>
                      </a:r>
                    </a:p>
                  </a:txBody>
                  <a:tcPr marL="5984" marR="5984" marT="5984"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GB" sz="1000" b="1" i="0" u="none" strike="noStrike">
                          <a:solidFill>
                            <a:srgbClr val="000000"/>
                          </a:solidFill>
                          <a:effectLst/>
                          <a:latin typeface="Calibri" panose="020F0502020204030204" pitchFamily="34" charset="0"/>
                        </a:rPr>
                        <a:t>sample </a:t>
                      </a:r>
                    </a:p>
                  </a:txBody>
                  <a:tcPr marL="5984" marR="5984" marT="5984"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GB" sz="1000" b="1" i="0" u="none" strike="noStrike">
                          <a:solidFill>
                            <a:srgbClr val="000000"/>
                          </a:solidFill>
                          <a:effectLst/>
                          <a:latin typeface="Calibri" panose="020F0502020204030204" pitchFamily="34" charset="0"/>
                        </a:rPr>
                        <a:t>reads TA sites</a:t>
                      </a:r>
                    </a:p>
                  </a:txBody>
                  <a:tcPr marL="5984" marR="5984" marT="5984"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GB" sz="1000" b="1" i="0" u="none" strike="noStrike">
                          <a:solidFill>
                            <a:srgbClr val="000000"/>
                          </a:solidFill>
                          <a:effectLst/>
                          <a:latin typeface="Calibri" panose="020F0502020204030204" pitchFamily="34" charset="0"/>
                        </a:rPr>
                        <a:t>% reads hit TA</a:t>
                      </a:r>
                    </a:p>
                  </a:txBody>
                  <a:tcPr marL="5984" marR="5984" marT="5984"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GB" sz="1000" b="1" i="0" u="none" strike="noStrike">
                          <a:solidFill>
                            <a:srgbClr val="000000"/>
                          </a:solidFill>
                          <a:effectLst/>
                          <a:latin typeface="Calibri" panose="020F0502020204030204" pitchFamily="34" charset="0"/>
                        </a:rPr>
                        <a:t>TA's hit</a:t>
                      </a:r>
                    </a:p>
                  </a:txBody>
                  <a:tcPr marL="5984" marR="5984" marT="5984"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GB" sz="1000" b="1" i="0" u="none" strike="noStrike">
                          <a:solidFill>
                            <a:srgbClr val="000000"/>
                          </a:solidFill>
                          <a:effectLst/>
                          <a:latin typeface="Calibri" panose="020F0502020204030204" pitchFamily="34" charset="0"/>
                        </a:rPr>
                        <a:t>insertion density</a:t>
                      </a:r>
                    </a:p>
                  </a:txBody>
                  <a:tcPr marL="5984" marR="5984" marT="59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GB" sz="1000" b="1" i="0" u="none" strike="noStrike">
                          <a:solidFill>
                            <a:srgbClr val="000000"/>
                          </a:solidFill>
                          <a:effectLst/>
                          <a:latin typeface="Calibri" panose="020F0502020204030204" pitchFamily="34" charset="0"/>
                        </a:rPr>
                        <a:t>max count</a:t>
                      </a:r>
                    </a:p>
                  </a:txBody>
                  <a:tcPr marL="5984" marR="5984" marT="59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GB" sz="1000" b="1" i="0" u="none" strike="noStrike" dirty="0">
                          <a:solidFill>
                            <a:srgbClr val="000000"/>
                          </a:solidFill>
                          <a:effectLst/>
                          <a:latin typeface="Calibri" panose="020F0502020204030204" pitchFamily="34" charset="0"/>
                        </a:rPr>
                        <a:t>max site</a:t>
                      </a:r>
                    </a:p>
                  </a:txBody>
                  <a:tcPr marL="5984" marR="5984" marT="59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GB" sz="1000" b="1" i="0" u="none" strike="noStrike">
                          <a:solidFill>
                            <a:srgbClr val="000000"/>
                          </a:solidFill>
                          <a:effectLst/>
                          <a:latin typeface="Calibri" panose="020F0502020204030204" pitchFamily="34" charset="0"/>
                        </a:rPr>
                        <a:t>NZ mean</a:t>
                      </a:r>
                    </a:p>
                  </a:txBody>
                  <a:tcPr marL="5984" marR="5984" marT="59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37845787"/>
                  </a:ext>
                </a:extLst>
              </a:tr>
              <a:tr h="314364">
                <a:tc>
                  <a:txBody>
                    <a:bodyPr/>
                    <a:lstStyle/>
                    <a:p>
                      <a:pPr algn="l" fontAlgn="b"/>
                      <a:r>
                        <a:rPr lang="en-GB" sz="1000" b="0" i="0" u="none" strike="noStrike">
                          <a:solidFill>
                            <a:srgbClr val="000000"/>
                          </a:solidFill>
                          <a:effectLst/>
                          <a:latin typeface="Calibri" panose="020F0502020204030204" pitchFamily="34" charset="0"/>
                        </a:rPr>
                        <a:t>Mb09 old</a:t>
                      </a:r>
                    </a:p>
                  </a:txBody>
                  <a:tcPr marL="5984" marR="5984" marT="5984" marB="0" anchor="b">
                    <a:lnL>
                      <a:noFill/>
                    </a:lnL>
                    <a:lnR>
                      <a:noFill/>
                    </a:lnR>
                    <a:lnT w="12700" cap="flat" cmpd="sng" algn="ctr">
                      <a:solidFill>
                        <a:srgbClr val="000000"/>
                      </a:solidFill>
                      <a:prstDash val="solid"/>
                      <a:round/>
                      <a:headEnd type="none" w="med" len="med"/>
                      <a:tailEnd type="none" w="med" len="med"/>
                    </a:lnT>
                    <a:lnB>
                      <a:noFill/>
                    </a:lnB>
                    <a:solidFill>
                      <a:srgbClr val="D9D9D9"/>
                    </a:solidFill>
                  </a:tcPr>
                </a:tc>
                <a:tc>
                  <a:txBody>
                    <a:bodyPr/>
                    <a:lstStyle/>
                    <a:p>
                      <a:pPr algn="l" fontAlgn="b"/>
                      <a:r>
                        <a:rPr lang="en-GB" sz="1000" b="0" i="0" u="none" strike="noStrike">
                          <a:solidFill>
                            <a:srgbClr val="000000"/>
                          </a:solidFill>
                          <a:effectLst/>
                          <a:latin typeface="Calibri" panose="020F0502020204030204" pitchFamily="34" charset="0"/>
                        </a:rPr>
                        <a:t>in vivo lung 9544</a:t>
                      </a:r>
                    </a:p>
                  </a:txBody>
                  <a:tcPr marL="5984" marR="5984" marT="5984" marB="0" anchor="b">
                    <a:lnL>
                      <a:noFill/>
                    </a:lnL>
                    <a:lnR>
                      <a:noFill/>
                    </a:lnR>
                    <a:lnT w="12700" cap="flat" cmpd="sng" algn="ctr">
                      <a:solidFill>
                        <a:srgbClr val="000000"/>
                      </a:solidFill>
                      <a:prstDash val="solid"/>
                      <a:round/>
                      <a:headEnd type="none" w="med" len="med"/>
                      <a:tailEnd type="none" w="med" len="med"/>
                    </a:lnT>
                    <a:lnB>
                      <a:noFill/>
                    </a:lnB>
                    <a:solidFill>
                      <a:srgbClr val="D9D9D9"/>
                    </a:solidFill>
                  </a:tcPr>
                </a:tc>
                <a:tc>
                  <a:txBody>
                    <a:bodyPr/>
                    <a:lstStyle/>
                    <a:p>
                      <a:pPr algn="r" fontAlgn="b"/>
                      <a:r>
                        <a:rPr lang="en-GB" sz="1000" b="0" i="0" u="none" strike="noStrike">
                          <a:solidFill>
                            <a:srgbClr val="000000"/>
                          </a:solidFill>
                          <a:effectLst/>
                          <a:latin typeface="Calibri" panose="020F0502020204030204" pitchFamily="34" charset="0"/>
                        </a:rPr>
                        <a:t>26716751</a:t>
                      </a:r>
                    </a:p>
                  </a:txBody>
                  <a:tcPr marL="5984" marR="5984" marT="5984" marB="0" anchor="b">
                    <a:lnL>
                      <a:noFill/>
                    </a:lnL>
                    <a:lnR>
                      <a:noFill/>
                    </a:lnR>
                    <a:lnT w="12700" cap="flat" cmpd="sng" algn="ctr">
                      <a:solidFill>
                        <a:srgbClr val="000000"/>
                      </a:solidFill>
                      <a:prstDash val="solid"/>
                      <a:round/>
                      <a:headEnd type="none" w="med" len="med"/>
                      <a:tailEnd type="none" w="med" len="med"/>
                    </a:lnT>
                    <a:lnB>
                      <a:noFill/>
                    </a:lnB>
                    <a:solidFill>
                      <a:srgbClr val="D9D9D9"/>
                    </a:solidFill>
                  </a:tcPr>
                </a:tc>
                <a:tc>
                  <a:txBody>
                    <a:bodyPr/>
                    <a:lstStyle/>
                    <a:p>
                      <a:pPr algn="r" fontAlgn="b"/>
                      <a:r>
                        <a:rPr lang="en-GB" sz="1000" b="0" i="0" u="none" strike="noStrike">
                          <a:solidFill>
                            <a:srgbClr val="000000"/>
                          </a:solidFill>
                          <a:effectLst/>
                          <a:latin typeface="Calibri" panose="020F0502020204030204" pitchFamily="34" charset="0"/>
                        </a:rPr>
                        <a:t>24888370</a:t>
                      </a:r>
                    </a:p>
                  </a:txBody>
                  <a:tcPr marL="5984" marR="5984" marT="5984" marB="0" anchor="b">
                    <a:lnL>
                      <a:noFill/>
                    </a:lnL>
                    <a:lnR>
                      <a:noFill/>
                    </a:lnR>
                    <a:lnT w="12700" cap="flat" cmpd="sng" algn="ctr">
                      <a:solidFill>
                        <a:srgbClr val="000000"/>
                      </a:solidFill>
                      <a:prstDash val="solid"/>
                      <a:round/>
                      <a:headEnd type="none" w="med" len="med"/>
                      <a:tailEnd type="none" w="med" len="med"/>
                    </a:lnT>
                    <a:lnB>
                      <a:noFill/>
                    </a:lnB>
                    <a:solidFill>
                      <a:srgbClr val="D9D9D9"/>
                    </a:solidFill>
                  </a:tcPr>
                </a:tc>
                <a:tc>
                  <a:txBody>
                    <a:bodyPr/>
                    <a:lstStyle/>
                    <a:p>
                      <a:pPr algn="r" fontAlgn="b"/>
                      <a:r>
                        <a:rPr lang="en-GB" sz="1000" b="0" i="0" u="none" strike="noStrike">
                          <a:solidFill>
                            <a:srgbClr val="000000"/>
                          </a:solidFill>
                          <a:effectLst/>
                          <a:latin typeface="Calibri" panose="020F0502020204030204" pitchFamily="34" charset="0"/>
                        </a:rPr>
                        <a:t>93.2</a:t>
                      </a:r>
                    </a:p>
                  </a:txBody>
                  <a:tcPr marL="5984" marR="5984" marT="5984" marB="0" anchor="b">
                    <a:lnL>
                      <a:noFill/>
                    </a:lnL>
                    <a:lnR>
                      <a:noFill/>
                    </a:lnR>
                    <a:lnT w="12700" cap="flat" cmpd="sng" algn="ctr">
                      <a:solidFill>
                        <a:srgbClr val="000000"/>
                      </a:solidFill>
                      <a:prstDash val="solid"/>
                      <a:round/>
                      <a:headEnd type="none" w="med" len="med"/>
                      <a:tailEnd type="none" w="med" len="med"/>
                    </a:lnT>
                    <a:lnB>
                      <a:noFill/>
                    </a:lnB>
                    <a:solidFill>
                      <a:srgbClr val="D9D9D9"/>
                    </a:solidFill>
                  </a:tcPr>
                </a:tc>
                <a:tc>
                  <a:txBody>
                    <a:bodyPr/>
                    <a:lstStyle/>
                    <a:p>
                      <a:pPr algn="r" fontAlgn="b"/>
                      <a:r>
                        <a:rPr lang="en-GB" sz="1000" b="0" i="0" u="none" strike="noStrike">
                          <a:solidFill>
                            <a:srgbClr val="000000"/>
                          </a:solidFill>
                          <a:effectLst/>
                          <a:latin typeface="Calibri" panose="020F0502020204030204" pitchFamily="34" charset="0"/>
                        </a:rPr>
                        <a:t>24229902</a:t>
                      </a:r>
                    </a:p>
                  </a:txBody>
                  <a:tcPr marL="5984" marR="5984" marT="5984" marB="0" anchor="b">
                    <a:lnL>
                      <a:noFill/>
                    </a:lnL>
                    <a:lnR>
                      <a:noFill/>
                    </a:lnR>
                    <a:lnT w="12700" cap="flat" cmpd="sng" algn="ctr">
                      <a:solidFill>
                        <a:srgbClr val="000000"/>
                      </a:solidFill>
                      <a:prstDash val="solid"/>
                      <a:round/>
                      <a:headEnd type="none" w="med" len="med"/>
                      <a:tailEnd type="none" w="med" len="med"/>
                    </a:lnT>
                    <a:lnB>
                      <a:noFill/>
                    </a:lnB>
                    <a:solidFill>
                      <a:srgbClr val="D9D9D9"/>
                    </a:solidFill>
                  </a:tcPr>
                </a:tc>
                <a:tc>
                  <a:txBody>
                    <a:bodyPr/>
                    <a:lstStyle/>
                    <a:p>
                      <a:pPr algn="l" fontAlgn="b"/>
                      <a:endParaRPr lang="en-GB" sz="1000" b="0" i="0" u="none" strike="noStrike">
                        <a:solidFill>
                          <a:srgbClr val="000000"/>
                        </a:solidFill>
                        <a:effectLst/>
                        <a:latin typeface="Calibri" panose="020F0502020204030204" pitchFamily="34" charset="0"/>
                      </a:endParaRPr>
                    </a:p>
                  </a:txBody>
                  <a:tcPr marL="5984" marR="5984" marT="5984" marB="0" anchor="b">
                    <a:lnL>
                      <a:noFill/>
                    </a:lnL>
                    <a:lnR>
                      <a:noFill/>
                    </a:lnR>
                    <a:lnT w="12700" cap="flat" cmpd="sng" algn="ctr">
                      <a:solidFill>
                        <a:srgbClr val="000000"/>
                      </a:solidFill>
                      <a:prstDash val="solid"/>
                      <a:round/>
                      <a:headEnd type="none" w="med" len="med"/>
                      <a:tailEnd type="none" w="med" len="med"/>
                    </a:lnT>
                    <a:lnB>
                      <a:noFill/>
                    </a:lnB>
                    <a:solidFill>
                      <a:srgbClr val="D9D9D9"/>
                    </a:solidFill>
                  </a:tcPr>
                </a:tc>
                <a:tc>
                  <a:txBody>
                    <a:bodyPr/>
                    <a:lstStyle/>
                    <a:p>
                      <a:pPr algn="l" fontAlgn="b"/>
                      <a:endParaRPr lang="en-GB" sz="1000" b="0" i="0" u="none" strike="noStrike">
                        <a:solidFill>
                          <a:srgbClr val="000000"/>
                        </a:solidFill>
                        <a:effectLst/>
                        <a:latin typeface="Calibri" panose="020F0502020204030204" pitchFamily="34" charset="0"/>
                      </a:endParaRPr>
                    </a:p>
                  </a:txBody>
                  <a:tcPr marL="5984" marR="5984" marT="5984" marB="0" anchor="b">
                    <a:lnL>
                      <a:noFill/>
                    </a:lnL>
                    <a:lnR>
                      <a:noFill/>
                    </a:lnR>
                    <a:lnT w="12700" cap="flat" cmpd="sng" algn="ctr">
                      <a:solidFill>
                        <a:srgbClr val="000000"/>
                      </a:solidFill>
                      <a:prstDash val="solid"/>
                      <a:round/>
                      <a:headEnd type="none" w="med" len="med"/>
                      <a:tailEnd type="none" w="med" len="med"/>
                    </a:lnT>
                    <a:lnB>
                      <a:noFill/>
                    </a:lnB>
                    <a:solidFill>
                      <a:srgbClr val="D9D9D9"/>
                    </a:solidFill>
                  </a:tcPr>
                </a:tc>
                <a:tc>
                  <a:txBody>
                    <a:bodyPr/>
                    <a:lstStyle/>
                    <a:p>
                      <a:pPr algn="l" fontAlgn="b"/>
                      <a:r>
                        <a:rPr lang="en-GB" sz="1000" b="0" i="0" u="none" strike="noStrike">
                          <a:solidFill>
                            <a:srgbClr val="000000"/>
                          </a:solidFill>
                          <a:effectLst/>
                          <a:latin typeface="Calibri" panose="020F0502020204030204" pitchFamily="34" charset="0"/>
                        </a:rPr>
                        <a:t>Mb09 old</a:t>
                      </a:r>
                    </a:p>
                  </a:txBody>
                  <a:tcPr marL="5984" marR="5984" marT="5984" marB="0" anchor="b">
                    <a:lnL>
                      <a:noFill/>
                    </a:lnL>
                    <a:lnR>
                      <a:noFill/>
                    </a:lnR>
                    <a:lnT w="12700" cap="flat" cmpd="sng" algn="ctr">
                      <a:solidFill>
                        <a:srgbClr val="000000"/>
                      </a:solidFill>
                      <a:prstDash val="solid"/>
                      <a:round/>
                      <a:headEnd type="none" w="med" len="med"/>
                      <a:tailEnd type="none" w="med" len="med"/>
                    </a:lnT>
                    <a:lnB>
                      <a:noFill/>
                    </a:lnB>
                    <a:solidFill>
                      <a:srgbClr val="D9D9D9"/>
                    </a:solidFill>
                  </a:tcPr>
                </a:tc>
                <a:tc>
                  <a:txBody>
                    <a:bodyPr/>
                    <a:lstStyle/>
                    <a:p>
                      <a:pPr algn="r" fontAlgn="b"/>
                      <a:r>
                        <a:rPr lang="en-GB" sz="1000" b="0" i="0" u="none" strike="noStrike">
                          <a:solidFill>
                            <a:srgbClr val="000000"/>
                          </a:solidFill>
                          <a:effectLst/>
                          <a:latin typeface="Calibri" panose="020F0502020204030204" pitchFamily="34" charset="0"/>
                        </a:rPr>
                        <a:t>23639206</a:t>
                      </a:r>
                    </a:p>
                  </a:txBody>
                  <a:tcPr marL="5984" marR="5984" marT="5984" marB="0" anchor="b">
                    <a:lnL>
                      <a:noFill/>
                    </a:lnL>
                    <a:lnR>
                      <a:noFill/>
                    </a:lnR>
                    <a:lnT w="12700" cap="flat" cmpd="sng" algn="ctr">
                      <a:solidFill>
                        <a:srgbClr val="000000"/>
                      </a:solidFill>
                      <a:prstDash val="solid"/>
                      <a:round/>
                      <a:headEnd type="none" w="med" len="med"/>
                      <a:tailEnd type="none" w="med" len="med"/>
                    </a:lnT>
                    <a:lnB>
                      <a:noFill/>
                    </a:lnB>
                    <a:solidFill>
                      <a:srgbClr val="D9D9D9"/>
                    </a:solidFill>
                  </a:tcPr>
                </a:tc>
                <a:tc>
                  <a:txBody>
                    <a:bodyPr/>
                    <a:lstStyle/>
                    <a:p>
                      <a:pPr algn="r" fontAlgn="b"/>
                      <a:r>
                        <a:rPr lang="en-GB" sz="1000" b="0" i="0" u="none" strike="noStrike">
                          <a:solidFill>
                            <a:srgbClr val="000000"/>
                          </a:solidFill>
                          <a:effectLst/>
                          <a:latin typeface="Calibri" panose="020F0502020204030204" pitchFamily="34" charset="0"/>
                        </a:rPr>
                        <a:t>97.6</a:t>
                      </a:r>
                    </a:p>
                  </a:txBody>
                  <a:tcPr marL="5984" marR="5984" marT="5984" marB="0" anchor="b">
                    <a:lnL>
                      <a:noFill/>
                    </a:lnL>
                    <a:lnR>
                      <a:noFill/>
                    </a:lnR>
                    <a:lnT w="12700" cap="flat" cmpd="sng" algn="ctr">
                      <a:solidFill>
                        <a:srgbClr val="000000"/>
                      </a:solidFill>
                      <a:prstDash val="solid"/>
                      <a:round/>
                      <a:headEnd type="none" w="med" len="med"/>
                      <a:tailEnd type="none" w="med" len="med"/>
                    </a:lnT>
                    <a:lnB>
                      <a:noFill/>
                    </a:lnB>
                    <a:solidFill>
                      <a:srgbClr val="D9D9D9"/>
                    </a:solidFill>
                  </a:tcPr>
                </a:tc>
                <a:tc>
                  <a:txBody>
                    <a:bodyPr/>
                    <a:lstStyle/>
                    <a:p>
                      <a:pPr algn="r" fontAlgn="b"/>
                      <a:r>
                        <a:rPr lang="en-GB" sz="1000" b="0" i="0" u="none" strike="noStrike">
                          <a:solidFill>
                            <a:srgbClr val="000000"/>
                          </a:solidFill>
                          <a:effectLst/>
                          <a:latin typeface="Calibri" panose="020F0502020204030204" pitchFamily="34" charset="0"/>
                        </a:rPr>
                        <a:t>18323</a:t>
                      </a:r>
                    </a:p>
                  </a:txBody>
                  <a:tcPr marL="5984" marR="5984" marT="5984" marB="0" anchor="b">
                    <a:lnL>
                      <a:noFill/>
                    </a:lnL>
                    <a:lnR>
                      <a:noFill/>
                    </a:lnR>
                    <a:lnT w="12700" cap="flat" cmpd="sng" algn="ctr">
                      <a:solidFill>
                        <a:srgbClr val="000000"/>
                      </a:solidFill>
                      <a:prstDash val="solid"/>
                      <a:round/>
                      <a:headEnd type="none" w="med" len="med"/>
                      <a:tailEnd type="none" w="med" len="med"/>
                    </a:lnT>
                    <a:lnB>
                      <a:noFill/>
                    </a:lnB>
                    <a:solidFill>
                      <a:srgbClr val="D9D9D9"/>
                    </a:solidFill>
                  </a:tcPr>
                </a:tc>
                <a:tc>
                  <a:txBody>
                    <a:bodyPr/>
                    <a:lstStyle/>
                    <a:p>
                      <a:pPr algn="r" fontAlgn="b"/>
                      <a:r>
                        <a:rPr lang="en-GB" sz="1000" b="0" i="0" u="none" strike="noStrike">
                          <a:solidFill>
                            <a:srgbClr val="000000"/>
                          </a:solidFill>
                          <a:effectLst/>
                          <a:latin typeface="Calibri" panose="020F0502020204030204" pitchFamily="34" charset="0"/>
                        </a:rPr>
                        <a:t>24.9</a:t>
                      </a:r>
                    </a:p>
                  </a:txBody>
                  <a:tcPr marL="5984" marR="5984" marT="5984" marB="0" anchor="b">
                    <a:lnL>
                      <a:noFill/>
                    </a:lnL>
                    <a:lnR>
                      <a:noFill/>
                    </a:lnR>
                    <a:lnT w="12700" cap="flat" cmpd="sng" algn="ctr">
                      <a:solidFill>
                        <a:srgbClr val="000000"/>
                      </a:solidFill>
                      <a:prstDash val="solid"/>
                      <a:round/>
                      <a:headEnd type="none" w="med" len="med"/>
                      <a:tailEnd type="none" w="med" len="med"/>
                    </a:lnT>
                    <a:lnB>
                      <a:noFill/>
                    </a:lnB>
                    <a:solidFill>
                      <a:srgbClr val="D9D9D9"/>
                    </a:solidFill>
                  </a:tcPr>
                </a:tc>
                <a:tc>
                  <a:txBody>
                    <a:bodyPr/>
                    <a:lstStyle/>
                    <a:p>
                      <a:pPr algn="r" fontAlgn="b"/>
                      <a:r>
                        <a:rPr lang="en-GB" sz="1000" b="0" i="0" u="none" strike="noStrike">
                          <a:solidFill>
                            <a:srgbClr val="000000"/>
                          </a:solidFill>
                          <a:effectLst/>
                          <a:latin typeface="Calibri" panose="020F0502020204030204" pitchFamily="34" charset="0"/>
                        </a:rPr>
                        <a:t>540142</a:t>
                      </a:r>
                    </a:p>
                  </a:txBody>
                  <a:tcPr marL="5984" marR="5984" marT="5984" marB="0" anchor="b">
                    <a:lnL>
                      <a:noFill/>
                    </a:lnL>
                    <a:lnR>
                      <a:noFill/>
                    </a:lnR>
                    <a:lnT w="12700" cap="flat" cmpd="sng" algn="ctr">
                      <a:solidFill>
                        <a:srgbClr val="000000"/>
                      </a:solidFill>
                      <a:prstDash val="solid"/>
                      <a:round/>
                      <a:headEnd type="none" w="med" len="med"/>
                      <a:tailEnd type="none" w="med" len="med"/>
                    </a:lnT>
                    <a:lnB>
                      <a:noFill/>
                    </a:lnB>
                    <a:solidFill>
                      <a:srgbClr val="D9D9D9"/>
                    </a:solidFill>
                  </a:tcPr>
                </a:tc>
                <a:tc>
                  <a:txBody>
                    <a:bodyPr/>
                    <a:lstStyle/>
                    <a:p>
                      <a:pPr algn="r" fontAlgn="b"/>
                      <a:r>
                        <a:rPr lang="en-GB" sz="1000" b="0" i="0" u="none" strike="noStrike">
                          <a:solidFill>
                            <a:srgbClr val="000000"/>
                          </a:solidFill>
                          <a:effectLst/>
                          <a:latin typeface="Calibri" panose="020F0502020204030204" pitchFamily="34" charset="0"/>
                        </a:rPr>
                        <a:t>1729595</a:t>
                      </a:r>
                    </a:p>
                  </a:txBody>
                  <a:tcPr marL="5984" marR="5984" marT="5984" marB="0" anchor="b">
                    <a:lnL>
                      <a:noFill/>
                    </a:lnL>
                    <a:lnR>
                      <a:noFill/>
                    </a:lnR>
                    <a:lnT w="12700" cap="flat" cmpd="sng" algn="ctr">
                      <a:solidFill>
                        <a:srgbClr val="000000"/>
                      </a:solidFill>
                      <a:prstDash val="solid"/>
                      <a:round/>
                      <a:headEnd type="none" w="med" len="med"/>
                      <a:tailEnd type="none" w="med" len="med"/>
                    </a:lnT>
                    <a:lnB>
                      <a:noFill/>
                    </a:lnB>
                    <a:solidFill>
                      <a:srgbClr val="D9D9D9"/>
                    </a:solidFill>
                  </a:tcPr>
                </a:tc>
                <a:tc>
                  <a:txBody>
                    <a:bodyPr/>
                    <a:lstStyle/>
                    <a:p>
                      <a:pPr algn="r" fontAlgn="b"/>
                      <a:r>
                        <a:rPr lang="en-GB" sz="1000" b="0" i="0" u="none" strike="noStrike">
                          <a:solidFill>
                            <a:srgbClr val="000000"/>
                          </a:solidFill>
                          <a:effectLst/>
                          <a:latin typeface="Calibri" panose="020F0502020204030204" pitchFamily="34" charset="0"/>
                        </a:rPr>
                        <a:t>1290.1</a:t>
                      </a:r>
                    </a:p>
                  </a:txBody>
                  <a:tcPr marL="5984" marR="5984" marT="5984" marB="0" anchor="b">
                    <a:lnL>
                      <a:noFill/>
                    </a:lnL>
                    <a:lnR>
                      <a:noFill/>
                    </a:lnR>
                    <a:lnT w="12700" cap="flat" cmpd="sng" algn="ctr">
                      <a:solidFill>
                        <a:srgbClr val="000000"/>
                      </a:solidFill>
                      <a:prstDash val="solid"/>
                      <a:round/>
                      <a:headEnd type="none" w="med" len="med"/>
                      <a:tailEnd type="none" w="med" len="med"/>
                    </a:lnT>
                    <a:lnB>
                      <a:noFill/>
                    </a:lnB>
                    <a:solidFill>
                      <a:srgbClr val="D9D9D9"/>
                    </a:solidFill>
                  </a:tcPr>
                </a:tc>
                <a:extLst>
                  <a:ext uri="{0D108BD9-81ED-4DB2-BD59-A6C34878D82A}">
                    <a16:rowId xmlns:a16="http://schemas.microsoft.com/office/drawing/2014/main" val="1127658662"/>
                  </a:ext>
                </a:extLst>
              </a:tr>
              <a:tr h="314364">
                <a:tc>
                  <a:txBody>
                    <a:bodyPr/>
                    <a:lstStyle/>
                    <a:p>
                      <a:pPr algn="l" fontAlgn="b"/>
                      <a:r>
                        <a:rPr lang="en-GB" sz="1000" b="0" i="0" u="none" strike="noStrike">
                          <a:solidFill>
                            <a:srgbClr val="000000"/>
                          </a:solidFill>
                          <a:effectLst/>
                          <a:latin typeface="Calibri" panose="020F0502020204030204" pitchFamily="34" charset="0"/>
                        </a:rPr>
                        <a:t>Mb24 old</a:t>
                      </a:r>
                    </a:p>
                  </a:txBody>
                  <a:tcPr marL="5984" marR="5984" marT="5984" marB="0" anchor="b">
                    <a:lnL>
                      <a:noFill/>
                    </a:lnL>
                    <a:lnR>
                      <a:noFill/>
                    </a:lnR>
                    <a:lnT>
                      <a:noFill/>
                    </a:lnT>
                    <a:lnB>
                      <a:noFill/>
                    </a:lnB>
                  </a:tcPr>
                </a:tc>
                <a:tc>
                  <a:txBody>
                    <a:bodyPr/>
                    <a:lstStyle/>
                    <a:p>
                      <a:pPr algn="l" fontAlgn="b"/>
                      <a:r>
                        <a:rPr lang="en-GB" sz="1000" b="0" i="0" u="none" strike="noStrike">
                          <a:solidFill>
                            <a:srgbClr val="000000"/>
                          </a:solidFill>
                          <a:effectLst/>
                          <a:latin typeface="Calibri" panose="020F0502020204030204" pitchFamily="34" charset="0"/>
                        </a:rPr>
                        <a:t>in vivo LN 9544</a:t>
                      </a:r>
                    </a:p>
                  </a:txBody>
                  <a:tcPr marL="5984" marR="5984" marT="5984"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18849917</a:t>
                      </a:r>
                    </a:p>
                  </a:txBody>
                  <a:tcPr marL="5984" marR="5984" marT="5984"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17966351</a:t>
                      </a:r>
                    </a:p>
                  </a:txBody>
                  <a:tcPr marL="5984" marR="5984" marT="5984"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95.3</a:t>
                      </a:r>
                    </a:p>
                  </a:txBody>
                  <a:tcPr marL="5984" marR="5984" marT="5984"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17548715</a:t>
                      </a:r>
                    </a:p>
                  </a:txBody>
                  <a:tcPr marL="5984" marR="5984" marT="5984" marB="0" anchor="b">
                    <a:lnL>
                      <a:noFill/>
                    </a:lnL>
                    <a:lnR>
                      <a:noFill/>
                    </a:lnR>
                    <a:lnT>
                      <a:noFill/>
                    </a:lnT>
                    <a:lnB>
                      <a:noFill/>
                    </a:lnB>
                  </a:tcPr>
                </a:tc>
                <a:tc>
                  <a:txBody>
                    <a:bodyPr/>
                    <a:lstStyle/>
                    <a:p>
                      <a:pPr algn="l" fontAlgn="b"/>
                      <a:endParaRPr lang="en-GB" sz="1000" b="0" i="0" u="none" strike="noStrike">
                        <a:solidFill>
                          <a:srgbClr val="000000"/>
                        </a:solidFill>
                        <a:effectLst/>
                        <a:latin typeface="Calibri" panose="020F0502020204030204" pitchFamily="34" charset="0"/>
                      </a:endParaRPr>
                    </a:p>
                  </a:txBody>
                  <a:tcPr marL="5984" marR="5984" marT="5984" marB="0" anchor="b">
                    <a:lnL>
                      <a:noFill/>
                    </a:lnL>
                    <a:lnR>
                      <a:noFill/>
                    </a:lnR>
                    <a:lnT>
                      <a:noFill/>
                    </a:lnT>
                    <a:lnB>
                      <a:noFill/>
                    </a:lnB>
                  </a:tcPr>
                </a:tc>
                <a:tc>
                  <a:txBody>
                    <a:bodyPr/>
                    <a:lstStyle/>
                    <a:p>
                      <a:pPr algn="l" fontAlgn="b"/>
                      <a:endParaRPr lang="en-GB" sz="1000" b="0" i="0" u="none" strike="noStrike">
                        <a:solidFill>
                          <a:srgbClr val="000000"/>
                        </a:solidFill>
                        <a:effectLst/>
                        <a:latin typeface="Calibri" panose="020F0502020204030204" pitchFamily="34" charset="0"/>
                      </a:endParaRPr>
                    </a:p>
                  </a:txBody>
                  <a:tcPr marL="5984" marR="5984" marT="5984" marB="0" anchor="b">
                    <a:lnL>
                      <a:noFill/>
                    </a:lnL>
                    <a:lnR>
                      <a:noFill/>
                    </a:lnR>
                    <a:lnT>
                      <a:noFill/>
                    </a:lnT>
                    <a:lnB>
                      <a:noFill/>
                    </a:lnB>
                  </a:tcPr>
                </a:tc>
                <a:tc>
                  <a:txBody>
                    <a:bodyPr/>
                    <a:lstStyle/>
                    <a:p>
                      <a:pPr algn="l" fontAlgn="b"/>
                      <a:r>
                        <a:rPr lang="en-GB" sz="1000" b="0" i="0" u="none" strike="noStrike">
                          <a:solidFill>
                            <a:srgbClr val="000000"/>
                          </a:solidFill>
                          <a:effectLst/>
                          <a:latin typeface="Calibri" panose="020F0502020204030204" pitchFamily="34" charset="0"/>
                        </a:rPr>
                        <a:t>Mb24 old</a:t>
                      </a:r>
                    </a:p>
                  </a:txBody>
                  <a:tcPr marL="5984" marR="5984" marT="5984"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17181684</a:t>
                      </a:r>
                    </a:p>
                  </a:txBody>
                  <a:tcPr marL="5984" marR="5984" marT="5984"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97.9</a:t>
                      </a:r>
                    </a:p>
                  </a:txBody>
                  <a:tcPr marL="5984" marR="5984" marT="5984"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17250</a:t>
                      </a:r>
                    </a:p>
                  </a:txBody>
                  <a:tcPr marL="5984" marR="5984" marT="5984"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23.5</a:t>
                      </a:r>
                    </a:p>
                  </a:txBody>
                  <a:tcPr marL="5984" marR="5984" marT="5984"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700036</a:t>
                      </a:r>
                    </a:p>
                  </a:txBody>
                  <a:tcPr marL="5984" marR="5984" marT="5984"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1729595</a:t>
                      </a:r>
                    </a:p>
                  </a:txBody>
                  <a:tcPr marL="5984" marR="5984" marT="5984"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996</a:t>
                      </a:r>
                    </a:p>
                  </a:txBody>
                  <a:tcPr marL="5984" marR="5984" marT="5984" marB="0" anchor="b">
                    <a:lnL>
                      <a:noFill/>
                    </a:lnL>
                    <a:lnR>
                      <a:noFill/>
                    </a:lnR>
                    <a:lnT>
                      <a:noFill/>
                    </a:lnT>
                    <a:lnB>
                      <a:noFill/>
                    </a:lnB>
                  </a:tcPr>
                </a:tc>
                <a:extLst>
                  <a:ext uri="{0D108BD9-81ED-4DB2-BD59-A6C34878D82A}">
                    <a16:rowId xmlns:a16="http://schemas.microsoft.com/office/drawing/2014/main" val="827734711"/>
                  </a:ext>
                </a:extLst>
              </a:tr>
              <a:tr h="214500">
                <a:tc>
                  <a:txBody>
                    <a:bodyPr/>
                    <a:lstStyle/>
                    <a:p>
                      <a:pPr algn="l" fontAlgn="b"/>
                      <a:endParaRPr lang="en-GB" sz="1000" b="0" i="0" u="none" strike="noStrike">
                        <a:solidFill>
                          <a:srgbClr val="000000"/>
                        </a:solidFill>
                        <a:effectLst/>
                        <a:latin typeface="Calibri" panose="020F0502020204030204" pitchFamily="34" charset="0"/>
                      </a:endParaRPr>
                    </a:p>
                  </a:txBody>
                  <a:tcPr marL="5984" marR="5984" marT="5984" marB="0" anchor="b">
                    <a:lnL>
                      <a:noFill/>
                    </a:lnL>
                    <a:lnR>
                      <a:noFill/>
                    </a:lnR>
                    <a:lnT>
                      <a:noFill/>
                    </a:lnT>
                    <a:lnB>
                      <a:noFill/>
                    </a:lnB>
                    <a:solidFill>
                      <a:srgbClr val="D9D9D9"/>
                    </a:solidFill>
                  </a:tcPr>
                </a:tc>
                <a:tc>
                  <a:txBody>
                    <a:bodyPr/>
                    <a:lstStyle/>
                    <a:p>
                      <a:pPr algn="l" fontAlgn="b"/>
                      <a:endParaRPr lang="en-GB" sz="1000" b="0" i="0" u="none" strike="noStrike">
                        <a:solidFill>
                          <a:srgbClr val="000000"/>
                        </a:solidFill>
                        <a:effectLst/>
                        <a:latin typeface="Calibri" panose="020F0502020204030204" pitchFamily="34" charset="0"/>
                      </a:endParaRPr>
                    </a:p>
                  </a:txBody>
                  <a:tcPr marL="5984" marR="5984" marT="5984" marB="0" anchor="b">
                    <a:lnL>
                      <a:noFill/>
                    </a:lnL>
                    <a:lnR>
                      <a:noFill/>
                    </a:lnR>
                    <a:lnT>
                      <a:noFill/>
                    </a:lnT>
                    <a:lnB>
                      <a:noFill/>
                    </a:lnB>
                    <a:solidFill>
                      <a:srgbClr val="D9D9D9"/>
                    </a:solidFill>
                  </a:tcPr>
                </a:tc>
                <a:tc>
                  <a:txBody>
                    <a:bodyPr/>
                    <a:lstStyle/>
                    <a:p>
                      <a:pPr algn="l" fontAlgn="b"/>
                      <a:endParaRPr lang="en-GB" sz="1000" b="0" i="0" u="none" strike="noStrike">
                        <a:solidFill>
                          <a:srgbClr val="000000"/>
                        </a:solidFill>
                        <a:effectLst/>
                        <a:latin typeface="Calibri" panose="020F0502020204030204" pitchFamily="34" charset="0"/>
                      </a:endParaRPr>
                    </a:p>
                  </a:txBody>
                  <a:tcPr marL="5984" marR="5984" marT="5984" marB="0" anchor="b">
                    <a:lnL>
                      <a:noFill/>
                    </a:lnL>
                    <a:lnR>
                      <a:noFill/>
                    </a:lnR>
                    <a:lnT>
                      <a:noFill/>
                    </a:lnT>
                    <a:lnB>
                      <a:noFill/>
                    </a:lnB>
                    <a:solidFill>
                      <a:srgbClr val="D9D9D9"/>
                    </a:solidFill>
                  </a:tcPr>
                </a:tc>
                <a:tc>
                  <a:txBody>
                    <a:bodyPr/>
                    <a:lstStyle/>
                    <a:p>
                      <a:pPr algn="l" fontAlgn="b"/>
                      <a:endParaRPr lang="en-GB" sz="1000" b="0" i="0" u="none" strike="noStrike">
                        <a:solidFill>
                          <a:srgbClr val="000000"/>
                        </a:solidFill>
                        <a:effectLst/>
                        <a:latin typeface="Calibri" panose="020F0502020204030204" pitchFamily="34" charset="0"/>
                      </a:endParaRPr>
                    </a:p>
                  </a:txBody>
                  <a:tcPr marL="5984" marR="5984" marT="5984" marB="0" anchor="b">
                    <a:lnL>
                      <a:noFill/>
                    </a:lnL>
                    <a:lnR>
                      <a:noFill/>
                    </a:lnR>
                    <a:lnT>
                      <a:noFill/>
                    </a:lnT>
                    <a:lnB>
                      <a:noFill/>
                    </a:lnB>
                    <a:solidFill>
                      <a:srgbClr val="D9D9D9"/>
                    </a:solidFill>
                  </a:tcPr>
                </a:tc>
                <a:tc>
                  <a:txBody>
                    <a:bodyPr/>
                    <a:lstStyle/>
                    <a:p>
                      <a:pPr algn="l" fontAlgn="b"/>
                      <a:endParaRPr lang="en-GB" sz="1000" b="0" i="0" u="none" strike="noStrike">
                        <a:solidFill>
                          <a:srgbClr val="000000"/>
                        </a:solidFill>
                        <a:effectLst/>
                        <a:latin typeface="Calibri" panose="020F0502020204030204" pitchFamily="34" charset="0"/>
                      </a:endParaRPr>
                    </a:p>
                  </a:txBody>
                  <a:tcPr marL="5984" marR="5984" marT="5984" marB="0" anchor="b">
                    <a:lnL>
                      <a:noFill/>
                    </a:lnL>
                    <a:lnR>
                      <a:noFill/>
                    </a:lnR>
                    <a:lnT>
                      <a:noFill/>
                    </a:lnT>
                    <a:lnB>
                      <a:noFill/>
                    </a:lnB>
                    <a:solidFill>
                      <a:srgbClr val="D9D9D9"/>
                    </a:solidFill>
                  </a:tcPr>
                </a:tc>
                <a:tc>
                  <a:txBody>
                    <a:bodyPr/>
                    <a:lstStyle/>
                    <a:p>
                      <a:pPr algn="l" fontAlgn="b"/>
                      <a:endParaRPr lang="en-GB" sz="1000" b="0" i="0" u="none" strike="noStrike">
                        <a:solidFill>
                          <a:srgbClr val="000000"/>
                        </a:solidFill>
                        <a:effectLst/>
                        <a:latin typeface="Calibri" panose="020F0502020204030204" pitchFamily="34" charset="0"/>
                      </a:endParaRPr>
                    </a:p>
                  </a:txBody>
                  <a:tcPr marL="5984" marR="5984" marT="5984" marB="0" anchor="b">
                    <a:lnL>
                      <a:noFill/>
                    </a:lnL>
                    <a:lnR>
                      <a:noFill/>
                    </a:lnR>
                    <a:lnT>
                      <a:noFill/>
                    </a:lnT>
                    <a:lnB>
                      <a:noFill/>
                    </a:lnB>
                    <a:solidFill>
                      <a:srgbClr val="D9D9D9"/>
                    </a:solidFill>
                  </a:tcPr>
                </a:tc>
                <a:tc>
                  <a:txBody>
                    <a:bodyPr/>
                    <a:lstStyle/>
                    <a:p>
                      <a:pPr algn="l" fontAlgn="b"/>
                      <a:endParaRPr lang="en-GB" sz="1000" b="0" i="0" u="none" strike="noStrike">
                        <a:solidFill>
                          <a:srgbClr val="000000"/>
                        </a:solidFill>
                        <a:effectLst/>
                        <a:latin typeface="Calibri" panose="020F0502020204030204" pitchFamily="34" charset="0"/>
                      </a:endParaRPr>
                    </a:p>
                  </a:txBody>
                  <a:tcPr marL="5984" marR="5984" marT="5984" marB="0" anchor="b">
                    <a:lnL>
                      <a:noFill/>
                    </a:lnL>
                    <a:lnR>
                      <a:noFill/>
                    </a:lnR>
                    <a:lnT>
                      <a:noFill/>
                    </a:lnT>
                    <a:lnB>
                      <a:noFill/>
                    </a:lnB>
                    <a:solidFill>
                      <a:srgbClr val="D9D9D9"/>
                    </a:solidFill>
                  </a:tcPr>
                </a:tc>
                <a:tc>
                  <a:txBody>
                    <a:bodyPr/>
                    <a:lstStyle/>
                    <a:p>
                      <a:pPr algn="l" fontAlgn="b"/>
                      <a:endParaRPr lang="en-GB" sz="1000" b="0" i="0" u="none" strike="noStrike">
                        <a:solidFill>
                          <a:srgbClr val="000000"/>
                        </a:solidFill>
                        <a:effectLst/>
                        <a:latin typeface="Calibri" panose="020F0502020204030204" pitchFamily="34" charset="0"/>
                      </a:endParaRPr>
                    </a:p>
                  </a:txBody>
                  <a:tcPr marL="5984" marR="5984" marT="5984" marB="0" anchor="b">
                    <a:lnL>
                      <a:noFill/>
                    </a:lnL>
                    <a:lnR>
                      <a:noFill/>
                    </a:lnR>
                    <a:lnT>
                      <a:noFill/>
                    </a:lnT>
                    <a:lnB>
                      <a:noFill/>
                    </a:lnB>
                    <a:solidFill>
                      <a:srgbClr val="D9D9D9"/>
                    </a:solidFill>
                  </a:tcPr>
                </a:tc>
                <a:tc>
                  <a:txBody>
                    <a:bodyPr/>
                    <a:lstStyle/>
                    <a:p>
                      <a:pPr algn="l" fontAlgn="b"/>
                      <a:endParaRPr lang="en-GB" sz="1000" b="0" i="0" u="none" strike="noStrike">
                        <a:solidFill>
                          <a:srgbClr val="000000"/>
                        </a:solidFill>
                        <a:effectLst/>
                        <a:latin typeface="Calibri" panose="020F0502020204030204" pitchFamily="34" charset="0"/>
                      </a:endParaRPr>
                    </a:p>
                  </a:txBody>
                  <a:tcPr marL="5984" marR="5984" marT="5984" marB="0" anchor="b">
                    <a:lnL>
                      <a:noFill/>
                    </a:lnL>
                    <a:lnR>
                      <a:noFill/>
                    </a:lnR>
                    <a:lnT>
                      <a:noFill/>
                    </a:lnT>
                    <a:lnB>
                      <a:noFill/>
                    </a:lnB>
                    <a:solidFill>
                      <a:srgbClr val="D9D9D9"/>
                    </a:solidFill>
                  </a:tcPr>
                </a:tc>
                <a:tc>
                  <a:txBody>
                    <a:bodyPr/>
                    <a:lstStyle/>
                    <a:p>
                      <a:pPr algn="l" fontAlgn="b"/>
                      <a:endParaRPr lang="en-GB" sz="1000" b="0" i="0" u="none" strike="noStrike">
                        <a:solidFill>
                          <a:srgbClr val="000000"/>
                        </a:solidFill>
                        <a:effectLst/>
                        <a:latin typeface="Calibri" panose="020F0502020204030204" pitchFamily="34" charset="0"/>
                      </a:endParaRPr>
                    </a:p>
                  </a:txBody>
                  <a:tcPr marL="5984" marR="5984" marT="5984" marB="0" anchor="b">
                    <a:lnL>
                      <a:noFill/>
                    </a:lnL>
                    <a:lnR>
                      <a:noFill/>
                    </a:lnR>
                    <a:lnT>
                      <a:noFill/>
                    </a:lnT>
                    <a:lnB>
                      <a:noFill/>
                    </a:lnB>
                    <a:solidFill>
                      <a:srgbClr val="D9D9D9"/>
                    </a:solidFill>
                  </a:tcPr>
                </a:tc>
                <a:tc>
                  <a:txBody>
                    <a:bodyPr/>
                    <a:lstStyle/>
                    <a:p>
                      <a:pPr algn="l" fontAlgn="b"/>
                      <a:endParaRPr lang="en-GB" sz="1000" b="0" i="0" u="none" strike="noStrike">
                        <a:solidFill>
                          <a:srgbClr val="000000"/>
                        </a:solidFill>
                        <a:effectLst/>
                        <a:latin typeface="Calibri" panose="020F0502020204030204" pitchFamily="34" charset="0"/>
                      </a:endParaRPr>
                    </a:p>
                  </a:txBody>
                  <a:tcPr marL="5984" marR="5984" marT="5984" marB="0" anchor="b">
                    <a:lnL>
                      <a:noFill/>
                    </a:lnL>
                    <a:lnR>
                      <a:noFill/>
                    </a:lnR>
                    <a:lnT>
                      <a:noFill/>
                    </a:lnT>
                    <a:lnB>
                      <a:noFill/>
                    </a:lnB>
                    <a:solidFill>
                      <a:srgbClr val="D9D9D9"/>
                    </a:solidFill>
                  </a:tcPr>
                </a:tc>
                <a:tc>
                  <a:txBody>
                    <a:bodyPr/>
                    <a:lstStyle/>
                    <a:p>
                      <a:pPr algn="l" fontAlgn="b"/>
                      <a:endParaRPr lang="en-GB" sz="1000" b="0" i="0" u="none" strike="noStrike">
                        <a:solidFill>
                          <a:srgbClr val="000000"/>
                        </a:solidFill>
                        <a:effectLst/>
                        <a:latin typeface="Calibri" panose="020F0502020204030204" pitchFamily="34" charset="0"/>
                      </a:endParaRPr>
                    </a:p>
                  </a:txBody>
                  <a:tcPr marL="5984" marR="5984" marT="5984" marB="0" anchor="b">
                    <a:lnL>
                      <a:noFill/>
                    </a:lnL>
                    <a:lnR>
                      <a:noFill/>
                    </a:lnR>
                    <a:lnT>
                      <a:noFill/>
                    </a:lnT>
                    <a:lnB>
                      <a:noFill/>
                    </a:lnB>
                    <a:solidFill>
                      <a:srgbClr val="D9D9D9"/>
                    </a:solidFill>
                  </a:tcPr>
                </a:tc>
                <a:tc>
                  <a:txBody>
                    <a:bodyPr/>
                    <a:lstStyle/>
                    <a:p>
                      <a:pPr algn="l" fontAlgn="b"/>
                      <a:endParaRPr lang="en-GB" sz="1000" b="0" i="0" u="none" strike="noStrike">
                        <a:solidFill>
                          <a:srgbClr val="000000"/>
                        </a:solidFill>
                        <a:effectLst/>
                        <a:latin typeface="Calibri" panose="020F0502020204030204" pitchFamily="34" charset="0"/>
                      </a:endParaRPr>
                    </a:p>
                  </a:txBody>
                  <a:tcPr marL="5984" marR="5984" marT="5984" marB="0" anchor="b">
                    <a:lnL>
                      <a:noFill/>
                    </a:lnL>
                    <a:lnR>
                      <a:noFill/>
                    </a:lnR>
                    <a:lnT>
                      <a:noFill/>
                    </a:lnT>
                    <a:lnB>
                      <a:noFill/>
                    </a:lnB>
                    <a:solidFill>
                      <a:srgbClr val="D9D9D9"/>
                    </a:solidFill>
                  </a:tcPr>
                </a:tc>
                <a:tc>
                  <a:txBody>
                    <a:bodyPr/>
                    <a:lstStyle/>
                    <a:p>
                      <a:pPr algn="l" fontAlgn="b"/>
                      <a:endParaRPr lang="en-GB" sz="1000" b="0" i="0" u="none" strike="noStrike">
                        <a:solidFill>
                          <a:srgbClr val="000000"/>
                        </a:solidFill>
                        <a:effectLst/>
                        <a:latin typeface="Calibri" panose="020F0502020204030204" pitchFamily="34" charset="0"/>
                      </a:endParaRPr>
                    </a:p>
                  </a:txBody>
                  <a:tcPr marL="5984" marR="5984" marT="5984" marB="0" anchor="b">
                    <a:lnL>
                      <a:noFill/>
                    </a:lnL>
                    <a:lnR>
                      <a:noFill/>
                    </a:lnR>
                    <a:lnT>
                      <a:noFill/>
                    </a:lnT>
                    <a:lnB>
                      <a:noFill/>
                    </a:lnB>
                    <a:solidFill>
                      <a:srgbClr val="D9D9D9"/>
                    </a:solidFill>
                  </a:tcPr>
                </a:tc>
                <a:tc>
                  <a:txBody>
                    <a:bodyPr/>
                    <a:lstStyle/>
                    <a:p>
                      <a:pPr algn="l" fontAlgn="b"/>
                      <a:endParaRPr lang="en-GB" sz="1000" b="0" i="0" u="none" strike="noStrike">
                        <a:solidFill>
                          <a:srgbClr val="000000"/>
                        </a:solidFill>
                        <a:effectLst/>
                        <a:latin typeface="Calibri" panose="020F0502020204030204" pitchFamily="34" charset="0"/>
                      </a:endParaRPr>
                    </a:p>
                  </a:txBody>
                  <a:tcPr marL="5984" marR="5984" marT="5984" marB="0" anchor="b">
                    <a:lnL>
                      <a:noFill/>
                    </a:lnL>
                    <a:lnR>
                      <a:noFill/>
                    </a:lnR>
                    <a:lnT>
                      <a:noFill/>
                    </a:lnT>
                    <a:lnB>
                      <a:noFill/>
                    </a:lnB>
                    <a:solidFill>
                      <a:srgbClr val="D9D9D9"/>
                    </a:solidFill>
                  </a:tcPr>
                </a:tc>
                <a:tc>
                  <a:txBody>
                    <a:bodyPr/>
                    <a:lstStyle/>
                    <a:p>
                      <a:pPr algn="l" fontAlgn="b"/>
                      <a:endParaRPr lang="en-GB" sz="1000" b="0" i="0" u="none" strike="noStrike" dirty="0">
                        <a:solidFill>
                          <a:srgbClr val="000000"/>
                        </a:solidFill>
                        <a:effectLst/>
                        <a:latin typeface="Calibri" panose="020F0502020204030204" pitchFamily="34" charset="0"/>
                      </a:endParaRPr>
                    </a:p>
                  </a:txBody>
                  <a:tcPr marL="5984" marR="5984" marT="5984" marB="0" anchor="b">
                    <a:lnL>
                      <a:noFill/>
                    </a:lnL>
                    <a:lnR>
                      <a:noFill/>
                    </a:lnR>
                    <a:lnT>
                      <a:noFill/>
                    </a:lnT>
                    <a:lnB>
                      <a:noFill/>
                    </a:lnB>
                    <a:solidFill>
                      <a:srgbClr val="D9D9D9"/>
                    </a:solidFill>
                  </a:tcPr>
                </a:tc>
                <a:extLst>
                  <a:ext uri="{0D108BD9-81ED-4DB2-BD59-A6C34878D82A}">
                    <a16:rowId xmlns:a16="http://schemas.microsoft.com/office/drawing/2014/main" val="2076989755"/>
                  </a:ext>
                </a:extLst>
              </a:tr>
            </a:tbl>
          </a:graphicData>
        </a:graphic>
      </p:graphicFrame>
      <p:sp>
        <p:nvSpPr>
          <p:cNvPr id="8" name="TextBox 7">
            <a:extLst>
              <a:ext uri="{FF2B5EF4-FFF2-40B4-BE49-F238E27FC236}">
                <a16:creationId xmlns:a16="http://schemas.microsoft.com/office/drawing/2014/main" id="{E3829ACB-D105-C541-9C36-590FD1186AB1}"/>
              </a:ext>
            </a:extLst>
          </p:cNvPr>
          <p:cNvSpPr txBox="1"/>
          <p:nvPr/>
        </p:nvSpPr>
        <p:spPr>
          <a:xfrm>
            <a:off x="429492" y="484909"/>
            <a:ext cx="8382000" cy="1569660"/>
          </a:xfrm>
          <a:prstGeom prst="rect">
            <a:avLst/>
          </a:prstGeom>
          <a:noFill/>
        </p:spPr>
        <p:txBody>
          <a:bodyPr wrap="square" rtlCol="0">
            <a:spAutoFit/>
          </a:bodyPr>
          <a:lstStyle/>
          <a:p>
            <a:r>
              <a:rPr lang="en-US" sz="2400" dirty="0"/>
              <a:t>Pre-processing steps: QC and adaptor-trimming with FASTP</a:t>
            </a:r>
          </a:p>
          <a:p>
            <a:r>
              <a:rPr lang="en-US" sz="2400" dirty="0"/>
              <a:t>			tag-filtering (find transposon tag)</a:t>
            </a:r>
          </a:p>
          <a:p>
            <a:r>
              <a:rPr lang="en-US" sz="2400" dirty="0"/>
              <a:t>			mapping/alignment (bwa-mem)</a:t>
            </a:r>
          </a:p>
          <a:p>
            <a:r>
              <a:rPr lang="en-US" sz="2400" dirty="0"/>
              <a:t>			removing duplicate reads</a:t>
            </a:r>
          </a:p>
        </p:txBody>
      </p:sp>
      <p:graphicFrame>
        <p:nvGraphicFramePr>
          <p:cNvPr id="10" name="Table 9">
            <a:extLst>
              <a:ext uri="{FF2B5EF4-FFF2-40B4-BE49-F238E27FC236}">
                <a16:creationId xmlns:a16="http://schemas.microsoft.com/office/drawing/2014/main" id="{D160D207-CB74-5642-A0BF-7CC2C5873EDA}"/>
              </a:ext>
            </a:extLst>
          </p:cNvPr>
          <p:cNvGraphicFramePr>
            <a:graphicFrameLocks noGrp="1"/>
          </p:cNvGraphicFramePr>
          <p:nvPr>
            <p:extLst>
              <p:ext uri="{D42A27DB-BD31-4B8C-83A1-F6EECF244321}">
                <p14:modId xmlns:p14="http://schemas.microsoft.com/office/powerpoint/2010/main" val="3459698192"/>
              </p:ext>
            </p:extLst>
          </p:nvPr>
        </p:nvGraphicFramePr>
        <p:xfrm>
          <a:off x="9621230" y="1623498"/>
          <a:ext cx="2184400" cy="406400"/>
        </p:xfrm>
        <a:graphic>
          <a:graphicData uri="http://schemas.openxmlformats.org/drawingml/2006/table">
            <a:tbl>
              <a:tblPr>
                <a:tableStyleId>{5C22544A-7EE6-4342-B048-85BDC9FD1C3A}</a:tableStyleId>
              </a:tblPr>
              <a:tblGrid>
                <a:gridCol w="2184400">
                  <a:extLst>
                    <a:ext uri="{9D8B030D-6E8A-4147-A177-3AD203B41FA5}">
                      <a16:colId xmlns:a16="http://schemas.microsoft.com/office/drawing/2014/main" val="3938209955"/>
                    </a:ext>
                  </a:extLst>
                </a:gridCol>
              </a:tblGrid>
              <a:tr h="203200">
                <a:tc>
                  <a:txBody>
                    <a:bodyPr/>
                    <a:lstStyle/>
                    <a:p>
                      <a:pPr algn="l" fontAlgn="b"/>
                      <a:r>
                        <a:rPr lang="en-GB" sz="1200" u="none" strike="noStrike">
                          <a:effectLst/>
                        </a:rPr>
                        <a:t>* avg seq length = 151</a:t>
                      </a:r>
                      <a:endParaRPr lang="en-GB"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325540822"/>
                  </a:ext>
                </a:extLst>
              </a:tr>
              <a:tr h="203200">
                <a:tc>
                  <a:txBody>
                    <a:bodyPr/>
                    <a:lstStyle/>
                    <a:p>
                      <a:pPr algn="l" fontAlgn="b"/>
                      <a:r>
                        <a:rPr lang="en-GB" sz="1200" u="none" strike="noStrike" dirty="0">
                          <a:effectLst/>
                        </a:rPr>
                        <a:t>*raw: not quality filtered</a:t>
                      </a:r>
                      <a:endParaRPr lang="en-GB" sz="12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160993666"/>
                  </a:ext>
                </a:extLst>
              </a:tr>
            </a:tbl>
          </a:graphicData>
        </a:graphic>
      </p:graphicFrame>
    </p:spTree>
    <p:extLst>
      <p:ext uri="{BB962C8B-B14F-4D97-AF65-F5344CB8AC3E}">
        <p14:creationId xmlns:p14="http://schemas.microsoft.com/office/powerpoint/2010/main" val="24442309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99ED5833-B85B-4103-8A3B-CAB0308E6C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24109AB-90F4-2542-8B09-0FF9BA4B5BF8}"/>
              </a:ext>
            </a:extLst>
          </p:cNvPr>
          <p:cNvSpPr>
            <a:spLocks noGrp="1"/>
          </p:cNvSpPr>
          <p:nvPr>
            <p:ph type="title"/>
          </p:nvPr>
        </p:nvSpPr>
        <p:spPr>
          <a:xfrm>
            <a:off x="1198181" y="560881"/>
            <a:ext cx="9795638" cy="1114380"/>
          </a:xfrm>
        </p:spPr>
        <p:txBody>
          <a:bodyPr vert="horz" lIns="91440" tIns="45720" rIns="91440" bIns="45720" rtlCol="0" anchor="b">
            <a:normAutofit/>
          </a:bodyPr>
          <a:lstStyle/>
          <a:p>
            <a:pPr algn="ctr"/>
            <a:r>
              <a:rPr lang="en-US" sz="3600" dirty="0"/>
              <a:t>Distributions for resampling with </a:t>
            </a:r>
            <a:r>
              <a:rPr lang="en-US" sz="3600" dirty="0" err="1"/>
              <a:t>winsorization</a:t>
            </a:r>
            <a:r>
              <a:rPr lang="en-US" sz="3600" dirty="0"/>
              <a:t> and </a:t>
            </a:r>
            <a:r>
              <a:rPr lang="en-US" sz="3600" dirty="0" err="1"/>
              <a:t>pseudocount</a:t>
            </a:r>
            <a:r>
              <a:rPr lang="en-US" sz="3600" dirty="0"/>
              <a:t>=5</a:t>
            </a:r>
          </a:p>
        </p:txBody>
      </p:sp>
      <p:pic>
        <p:nvPicPr>
          <p:cNvPr id="5" name="Picture 4">
            <a:extLst>
              <a:ext uri="{FF2B5EF4-FFF2-40B4-BE49-F238E27FC236}">
                <a16:creationId xmlns:a16="http://schemas.microsoft.com/office/drawing/2014/main" id="{A73E6A10-E415-D74B-A556-6200AD20F891}"/>
              </a:ext>
            </a:extLst>
          </p:cNvPr>
          <p:cNvPicPr>
            <a:picLocks noChangeAspect="1"/>
          </p:cNvPicPr>
          <p:nvPr/>
        </p:nvPicPr>
        <p:blipFill>
          <a:blip r:embed="rId2"/>
          <a:stretch>
            <a:fillRect/>
          </a:stretch>
        </p:blipFill>
        <p:spPr>
          <a:xfrm>
            <a:off x="353470" y="1871663"/>
            <a:ext cx="6362845" cy="3929062"/>
          </a:xfrm>
          <a:prstGeom prst="rect">
            <a:avLst/>
          </a:prstGeom>
        </p:spPr>
      </p:pic>
      <p:pic>
        <p:nvPicPr>
          <p:cNvPr id="10" name="Picture 9">
            <a:extLst>
              <a:ext uri="{FF2B5EF4-FFF2-40B4-BE49-F238E27FC236}">
                <a16:creationId xmlns:a16="http://schemas.microsoft.com/office/drawing/2014/main" id="{47FC4988-48C0-364C-B297-728937573866}"/>
              </a:ext>
            </a:extLst>
          </p:cNvPr>
          <p:cNvPicPr>
            <a:picLocks noChangeAspect="1"/>
          </p:cNvPicPr>
          <p:nvPr/>
        </p:nvPicPr>
        <p:blipFill>
          <a:blip r:embed="rId3"/>
          <a:stretch>
            <a:fillRect/>
          </a:stretch>
        </p:blipFill>
        <p:spPr>
          <a:xfrm>
            <a:off x="6554965" y="1709308"/>
            <a:ext cx="5469135" cy="4253772"/>
          </a:xfrm>
          <a:prstGeom prst="rect">
            <a:avLst/>
          </a:prstGeom>
        </p:spPr>
      </p:pic>
    </p:spTree>
    <p:extLst>
      <p:ext uri="{BB962C8B-B14F-4D97-AF65-F5344CB8AC3E}">
        <p14:creationId xmlns:p14="http://schemas.microsoft.com/office/powerpoint/2010/main" val="18701656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5B0BAA-5979-6243-B2F5-002622D50D9D}"/>
              </a:ext>
            </a:extLst>
          </p:cNvPr>
          <p:cNvSpPr>
            <a:spLocks noGrp="1"/>
          </p:cNvSpPr>
          <p:nvPr>
            <p:ph type="title"/>
          </p:nvPr>
        </p:nvSpPr>
        <p:spPr>
          <a:xfrm>
            <a:off x="1039761" y="90282"/>
            <a:ext cx="10515600" cy="1325563"/>
          </a:xfrm>
        </p:spPr>
        <p:txBody>
          <a:bodyPr/>
          <a:lstStyle/>
          <a:p>
            <a:pPr algn="ctr"/>
            <a:r>
              <a:rPr lang="en-US" dirty="0"/>
              <a:t>Non-parametric Mann-Whitney U-test</a:t>
            </a:r>
          </a:p>
        </p:txBody>
      </p:sp>
      <p:graphicFrame>
        <p:nvGraphicFramePr>
          <p:cNvPr id="7" name="Table 6">
            <a:extLst>
              <a:ext uri="{FF2B5EF4-FFF2-40B4-BE49-F238E27FC236}">
                <a16:creationId xmlns:a16="http://schemas.microsoft.com/office/drawing/2014/main" id="{7F177D98-25D6-B646-B9DA-C59F17C7389C}"/>
              </a:ext>
            </a:extLst>
          </p:cNvPr>
          <p:cNvGraphicFramePr>
            <a:graphicFrameLocks noGrp="1"/>
          </p:cNvGraphicFramePr>
          <p:nvPr>
            <p:extLst>
              <p:ext uri="{D42A27DB-BD31-4B8C-83A1-F6EECF244321}">
                <p14:modId xmlns:p14="http://schemas.microsoft.com/office/powerpoint/2010/main" val="2159095039"/>
              </p:ext>
            </p:extLst>
          </p:nvPr>
        </p:nvGraphicFramePr>
        <p:xfrm>
          <a:off x="693175" y="1415845"/>
          <a:ext cx="11208773" cy="5250428"/>
        </p:xfrm>
        <a:graphic>
          <a:graphicData uri="http://schemas.openxmlformats.org/drawingml/2006/table">
            <a:tbl>
              <a:tblPr/>
              <a:tblGrid>
                <a:gridCol w="1084720">
                  <a:extLst>
                    <a:ext uri="{9D8B030D-6E8A-4147-A177-3AD203B41FA5}">
                      <a16:colId xmlns:a16="http://schemas.microsoft.com/office/drawing/2014/main" val="177845086"/>
                    </a:ext>
                  </a:extLst>
                </a:gridCol>
                <a:gridCol w="1084720">
                  <a:extLst>
                    <a:ext uri="{9D8B030D-6E8A-4147-A177-3AD203B41FA5}">
                      <a16:colId xmlns:a16="http://schemas.microsoft.com/office/drawing/2014/main" val="1856270063"/>
                    </a:ext>
                  </a:extLst>
                </a:gridCol>
                <a:gridCol w="1084720">
                  <a:extLst>
                    <a:ext uri="{9D8B030D-6E8A-4147-A177-3AD203B41FA5}">
                      <a16:colId xmlns:a16="http://schemas.microsoft.com/office/drawing/2014/main" val="47935355"/>
                    </a:ext>
                  </a:extLst>
                </a:gridCol>
                <a:gridCol w="1084720">
                  <a:extLst>
                    <a:ext uri="{9D8B030D-6E8A-4147-A177-3AD203B41FA5}">
                      <a16:colId xmlns:a16="http://schemas.microsoft.com/office/drawing/2014/main" val="818147623"/>
                    </a:ext>
                  </a:extLst>
                </a:gridCol>
                <a:gridCol w="1184464">
                  <a:extLst>
                    <a:ext uri="{9D8B030D-6E8A-4147-A177-3AD203B41FA5}">
                      <a16:colId xmlns:a16="http://schemas.microsoft.com/office/drawing/2014/main" val="2255100233"/>
                    </a:ext>
                  </a:extLst>
                </a:gridCol>
                <a:gridCol w="1196933">
                  <a:extLst>
                    <a:ext uri="{9D8B030D-6E8A-4147-A177-3AD203B41FA5}">
                      <a16:colId xmlns:a16="http://schemas.microsoft.com/office/drawing/2014/main" val="12690477"/>
                    </a:ext>
                  </a:extLst>
                </a:gridCol>
                <a:gridCol w="1084720">
                  <a:extLst>
                    <a:ext uri="{9D8B030D-6E8A-4147-A177-3AD203B41FA5}">
                      <a16:colId xmlns:a16="http://schemas.microsoft.com/office/drawing/2014/main" val="1079872543"/>
                    </a:ext>
                  </a:extLst>
                </a:gridCol>
                <a:gridCol w="1084720">
                  <a:extLst>
                    <a:ext uri="{9D8B030D-6E8A-4147-A177-3AD203B41FA5}">
                      <a16:colId xmlns:a16="http://schemas.microsoft.com/office/drawing/2014/main" val="1736269284"/>
                    </a:ext>
                  </a:extLst>
                </a:gridCol>
                <a:gridCol w="1084720">
                  <a:extLst>
                    <a:ext uri="{9D8B030D-6E8A-4147-A177-3AD203B41FA5}">
                      <a16:colId xmlns:a16="http://schemas.microsoft.com/office/drawing/2014/main" val="3894939883"/>
                    </a:ext>
                  </a:extLst>
                </a:gridCol>
                <a:gridCol w="1234336">
                  <a:extLst>
                    <a:ext uri="{9D8B030D-6E8A-4147-A177-3AD203B41FA5}">
                      <a16:colId xmlns:a16="http://schemas.microsoft.com/office/drawing/2014/main" val="46633550"/>
                    </a:ext>
                  </a:extLst>
                </a:gridCol>
              </a:tblGrid>
              <a:tr h="115500">
                <a:tc>
                  <a:txBody>
                    <a:bodyPr/>
                    <a:lstStyle/>
                    <a:p>
                      <a:pPr algn="l" fontAlgn="b"/>
                      <a:r>
                        <a:rPr lang="en-GB" sz="700" b="1" i="0" u="none" strike="noStrike">
                          <a:solidFill>
                            <a:srgbClr val="FFFFFF"/>
                          </a:solidFill>
                          <a:effectLst/>
                          <a:latin typeface="Calibri" panose="020F0502020204030204" pitchFamily="34" charset="0"/>
                        </a:rPr>
                        <a:t>ORF</a:t>
                      </a:r>
                    </a:p>
                  </a:txBody>
                  <a:tcPr marL="5182" marR="5182" marT="5182" marB="0" anchor="b">
                    <a:lnL w="6350" cap="flat" cmpd="sng" algn="ctr">
                      <a:solidFill>
                        <a:srgbClr val="4472C4"/>
                      </a:solidFill>
                      <a:prstDash val="solid"/>
                      <a:round/>
                      <a:headEnd type="none" w="med" len="med"/>
                      <a:tailEnd type="none" w="med" len="med"/>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solidFill>
                      <a:srgbClr val="4472C4"/>
                    </a:solidFill>
                  </a:tcPr>
                </a:tc>
                <a:tc>
                  <a:txBody>
                    <a:bodyPr/>
                    <a:lstStyle/>
                    <a:p>
                      <a:pPr algn="l" fontAlgn="b"/>
                      <a:r>
                        <a:rPr lang="en-GB" sz="700" b="1" i="0" u="none" strike="noStrike">
                          <a:solidFill>
                            <a:srgbClr val="FFFFFF"/>
                          </a:solidFill>
                          <a:effectLst/>
                          <a:latin typeface="Calibri" panose="020F0502020204030204" pitchFamily="34" charset="0"/>
                        </a:rPr>
                        <a:t>name</a:t>
                      </a:r>
                    </a:p>
                  </a:txBody>
                  <a:tcPr marL="5182" marR="5182" marT="5182"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solidFill>
                      <a:srgbClr val="4472C4"/>
                    </a:solidFill>
                  </a:tcPr>
                </a:tc>
                <a:tc>
                  <a:txBody>
                    <a:bodyPr/>
                    <a:lstStyle/>
                    <a:p>
                      <a:pPr algn="l" fontAlgn="b"/>
                      <a:r>
                        <a:rPr lang="en-GB" sz="700" b="1" i="0" u="none" strike="noStrike">
                          <a:solidFill>
                            <a:srgbClr val="FFFFFF"/>
                          </a:solidFill>
                          <a:effectLst/>
                          <a:latin typeface="Calibri" panose="020F0502020204030204" pitchFamily="34" charset="0"/>
                        </a:rPr>
                        <a:t>desc</a:t>
                      </a:r>
                    </a:p>
                  </a:txBody>
                  <a:tcPr marL="5182" marR="5182" marT="5182"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solidFill>
                      <a:srgbClr val="4472C4"/>
                    </a:solidFill>
                  </a:tcPr>
                </a:tc>
                <a:tc>
                  <a:txBody>
                    <a:bodyPr/>
                    <a:lstStyle/>
                    <a:p>
                      <a:pPr algn="l" fontAlgn="b"/>
                      <a:r>
                        <a:rPr lang="en-GB" sz="700" b="1" i="0" u="none" strike="noStrike">
                          <a:solidFill>
                            <a:srgbClr val="FFFFFF"/>
                          </a:solidFill>
                          <a:effectLst/>
                          <a:latin typeface="Calibri" panose="020F0502020204030204" pitchFamily="34" charset="0"/>
                        </a:rPr>
                        <a:t>sites</a:t>
                      </a:r>
                    </a:p>
                  </a:txBody>
                  <a:tcPr marL="5182" marR="5182" marT="5182"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solidFill>
                      <a:srgbClr val="4472C4"/>
                    </a:solidFill>
                  </a:tcPr>
                </a:tc>
                <a:tc>
                  <a:txBody>
                    <a:bodyPr/>
                    <a:lstStyle/>
                    <a:p>
                      <a:pPr algn="l" fontAlgn="b"/>
                      <a:r>
                        <a:rPr lang="en-GB" sz="700" b="1" i="0" u="none" strike="noStrike">
                          <a:solidFill>
                            <a:srgbClr val="FFFFFF"/>
                          </a:solidFill>
                          <a:effectLst/>
                          <a:latin typeface="Calibri" panose="020F0502020204030204" pitchFamily="34" charset="0"/>
                        </a:rPr>
                        <a:t>mean_ctrl</a:t>
                      </a:r>
                    </a:p>
                  </a:txBody>
                  <a:tcPr marL="5182" marR="5182" marT="5182"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solidFill>
                      <a:srgbClr val="4472C4"/>
                    </a:solidFill>
                  </a:tcPr>
                </a:tc>
                <a:tc>
                  <a:txBody>
                    <a:bodyPr/>
                    <a:lstStyle/>
                    <a:p>
                      <a:pPr algn="l" fontAlgn="b"/>
                      <a:r>
                        <a:rPr lang="en-GB" sz="700" b="1" i="0" u="none" strike="noStrike">
                          <a:solidFill>
                            <a:srgbClr val="FFFFFF"/>
                          </a:solidFill>
                          <a:effectLst/>
                          <a:latin typeface="Calibri" panose="020F0502020204030204" pitchFamily="34" charset="0"/>
                        </a:rPr>
                        <a:t>mean_exp</a:t>
                      </a:r>
                    </a:p>
                  </a:txBody>
                  <a:tcPr marL="5182" marR="5182" marT="5182"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solidFill>
                      <a:srgbClr val="4472C4"/>
                    </a:solidFill>
                  </a:tcPr>
                </a:tc>
                <a:tc>
                  <a:txBody>
                    <a:bodyPr/>
                    <a:lstStyle/>
                    <a:p>
                      <a:pPr algn="l" fontAlgn="b"/>
                      <a:r>
                        <a:rPr lang="en-GB" sz="700" b="1" i="0" u="none" strike="noStrike">
                          <a:solidFill>
                            <a:srgbClr val="FFFFFF"/>
                          </a:solidFill>
                          <a:effectLst/>
                          <a:latin typeface="Calibri" panose="020F0502020204030204" pitchFamily="34" charset="0"/>
                        </a:rPr>
                        <a:t>log2FC</a:t>
                      </a:r>
                    </a:p>
                  </a:txBody>
                  <a:tcPr marL="5182" marR="5182" marT="5182"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solidFill>
                      <a:srgbClr val="4472C4"/>
                    </a:solidFill>
                  </a:tcPr>
                </a:tc>
                <a:tc>
                  <a:txBody>
                    <a:bodyPr/>
                    <a:lstStyle/>
                    <a:p>
                      <a:pPr algn="l" fontAlgn="b"/>
                      <a:r>
                        <a:rPr lang="en-GB" sz="700" b="1" i="0" u="none" strike="noStrike">
                          <a:solidFill>
                            <a:srgbClr val="FFFFFF"/>
                          </a:solidFill>
                          <a:effectLst/>
                          <a:latin typeface="Calibri" panose="020F0502020204030204" pitchFamily="34" charset="0"/>
                        </a:rPr>
                        <a:t>u-stat</a:t>
                      </a:r>
                    </a:p>
                  </a:txBody>
                  <a:tcPr marL="5182" marR="5182" marT="5182"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solidFill>
                      <a:srgbClr val="4472C4"/>
                    </a:solidFill>
                  </a:tcPr>
                </a:tc>
                <a:tc>
                  <a:txBody>
                    <a:bodyPr/>
                    <a:lstStyle/>
                    <a:p>
                      <a:pPr algn="l" fontAlgn="b"/>
                      <a:r>
                        <a:rPr lang="en-GB" sz="700" b="1" i="0" u="none" strike="noStrike">
                          <a:solidFill>
                            <a:srgbClr val="FFFFFF"/>
                          </a:solidFill>
                          <a:effectLst/>
                          <a:latin typeface="Calibri" panose="020F0502020204030204" pitchFamily="34" charset="0"/>
                        </a:rPr>
                        <a:t>pvalue</a:t>
                      </a:r>
                    </a:p>
                  </a:txBody>
                  <a:tcPr marL="5182" marR="5182" marT="5182"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solidFill>
                      <a:srgbClr val="4472C4"/>
                    </a:solidFill>
                  </a:tcPr>
                </a:tc>
                <a:tc>
                  <a:txBody>
                    <a:bodyPr/>
                    <a:lstStyle/>
                    <a:p>
                      <a:pPr algn="l" fontAlgn="b"/>
                      <a:r>
                        <a:rPr lang="en-GB" sz="700" b="1" i="0" u="none" strike="noStrike" dirty="0" err="1">
                          <a:solidFill>
                            <a:srgbClr val="FFFFFF"/>
                          </a:solidFill>
                          <a:effectLst/>
                          <a:latin typeface="Calibri" panose="020F0502020204030204" pitchFamily="34" charset="0"/>
                        </a:rPr>
                        <a:t>adj_pvalue</a:t>
                      </a:r>
                      <a:endParaRPr lang="en-GB" sz="700" b="1" i="0" u="none" strike="noStrike" dirty="0">
                        <a:solidFill>
                          <a:srgbClr val="FFFFFF"/>
                        </a:solidFill>
                        <a:effectLst/>
                        <a:latin typeface="Calibri" panose="020F0502020204030204" pitchFamily="34" charset="0"/>
                      </a:endParaRPr>
                    </a:p>
                  </a:txBody>
                  <a:tcPr marL="5182" marR="5182" marT="5182" marB="0" anchor="b">
                    <a:lnL>
                      <a:noFill/>
                    </a:lnL>
                    <a:lnR w="6350" cap="flat" cmpd="sng" algn="ctr">
                      <a:solidFill>
                        <a:srgbClr val="4472C4"/>
                      </a:solidFill>
                      <a:prstDash val="solid"/>
                      <a:round/>
                      <a:headEnd type="none" w="med" len="med"/>
                      <a:tailEnd type="none" w="med" len="med"/>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solidFill>
                      <a:srgbClr val="4472C4"/>
                    </a:solidFill>
                  </a:tcPr>
                </a:tc>
                <a:extLst>
                  <a:ext uri="{0D108BD9-81ED-4DB2-BD59-A6C34878D82A}">
                    <a16:rowId xmlns:a16="http://schemas.microsoft.com/office/drawing/2014/main" val="8517374"/>
                  </a:ext>
                </a:extLst>
              </a:tr>
              <a:tr h="394331">
                <a:tc>
                  <a:txBody>
                    <a:bodyPr/>
                    <a:lstStyle/>
                    <a:p>
                      <a:pPr algn="l" fontAlgn="b"/>
                      <a:r>
                        <a:rPr lang="en-GB" sz="1000" b="0" i="0" u="none" strike="noStrike" dirty="0">
                          <a:solidFill>
                            <a:srgbClr val="000000"/>
                          </a:solidFill>
                          <a:effectLst/>
                          <a:latin typeface="Calibri" panose="020F0502020204030204" pitchFamily="34" charset="0"/>
                        </a:rPr>
                        <a:t>MB2636c</a:t>
                      </a:r>
                    </a:p>
                  </a:txBody>
                  <a:tcPr marL="5182" marR="5182" marT="5182" marB="0" anchor="b">
                    <a:lnL w="6350" cap="flat" cmpd="sng" algn="ctr">
                      <a:solidFill>
                        <a:srgbClr val="4472C4"/>
                      </a:solidFill>
                      <a:prstDash val="solid"/>
                      <a:round/>
                      <a:headEnd type="none" w="med" len="med"/>
                      <a:tailEnd type="none" w="med" len="med"/>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l" fontAlgn="b"/>
                      <a:r>
                        <a:rPr lang="en-GB" sz="1000" b="0" i="0" u="none" strike="noStrike" dirty="0" err="1">
                          <a:solidFill>
                            <a:srgbClr val="000000"/>
                          </a:solidFill>
                          <a:effectLst/>
                          <a:latin typeface="Calibri" panose="020F0502020204030204" pitchFamily="34" charset="0"/>
                        </a:rPr>
                        <a:t>snop</a:t>
                      </a:r>
                      <a:endParaRPr lang="en-GB" sz="1000" b="0" i="0" u="none" strike="noStrike" dirty="0">
                        <a:solidFill>
                          <a:srgbClr val="000000"/>
                        </a:solidFill>
                        <a:effectLst/>
                        <a:latin typeface="Calibri" panose="020F0502020204030204" pitchFamily="34" charset="0"/>
                      </a:endParaRPr>
                    </a:p>
                  </a:txBody>
                  <a:tcPr marL="5182" marR="5182" marT="5182"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l" fontAlgn="b"/>
                      <a:r>
                        <a:rPr lang="en-GB" sz="900" b="0" i="0" u="none" strike="noStrike" dirty="0">
                          <a:solidFill>
                            <a:srgbClr val="000000"/>
                          </a:solidFill>
                          <a:effectLst/>
                          <a:latin typeface="Calibri" panose="020F0502020204030204" pitchFamily="34" charset="0"/>
                        </a:rPr>
                        <a:t>probable glutamine </a:t>
                      </a:r>
                      <a:r>
                        <a:rPr lang="en-GB" sz="900" b="0" i="0" u="none" strike="noStrike" dirty="0" err="1">
                          <a:solidFill>
                            <a:srgbClr val="000000"/>
                          </a:solidFill>
                          <a:effectLst/>
                          <a:latin typeface="Calibri" panose="020F0502020204030204" pitchFamily="34" charset="0"/>
                        </a:rPr>
                        <a:t>amidotransferase</a:t>
                      </a:r>
                      <a:r>
                        <a:rPr lang="en-GB" sz="900" b="0" i="0" u="none" strike="noStrike" dirty="0">
                          <a:solidFill>
                            <a:srgbClr val="000000"/>
                          </a:solidFill>
                          <a:effectLst/>
                          <a:latin typeface="Calibri" panose="020F0502020204030204" pitchFamily="34" charset="0"/>
                        </a:rPr>
                        <a:t> </a:t>
                      </a:r>
                      <a:r>
                        <a:rPr lang="en-GB" sz="900" b="0" i="0" u="none" strike="noStrike" dirty="0" err="1">
                          <a:solidFill>
                            <a:srgbClr val="000000"/>
                          </a:solidFill>
                          <a:effectLst/>
                          <a:latin typeface="Calibri" panose="020F0502020204030204" pitchFamily="34" charset="0"/>
                        </a:rPr>
                        <a:t>snop</a:t>
                      </a:r>
                      <a:endParaRPr lang="en-GB" sz="900" b="0" i="0" u="none" strike="noStrike" dirty="0">
                        <a:solidFill>
                          <a:srgbClr val="000000"/>
                        </a:solidFill>
                        <a:effectLst/>
                        <a:latin typeface="Calibri" panose="020F0502020204030204" pitchFamily="34" charset="0"/>
                      </a:endParaRPr>
                    </a:p>
                  </a:txBody>
                  <a:tcPr marL="5182" marR="5182" marT="5182"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3</a:t>
                      </a:r>
                    </a:p>
                  </a:txBody>
                  <a:tcPr marL="5182" marR="5182" marT="5182"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315.9</a:t>
                      </a:r>
                    </a:p>
                  </a:txBody>
                  <a:tcPr marL="5182" marR="5182" marT="5182"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0.3</a:t>
                      </a:r>
                    </a:p>
                  </a:txBody>
                  <a:tcPr marL="5182" marR="5182" marT="5182"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-9.87</a:t>
                      </a:r>
                    </a:p>
                  </a:txBody>
                  <a:tcPr marL="5182" marR="5182" marT="5182"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137.5</a:t>
                      </a:r>
                    </a:p>
                  </a:txBody>
                  <a:tcPr marL="5182" marR="5182" marT="5182"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6.00E-05</a:t>
                      </a:r>
                    </a:p>
                  </a:txBody>
                  <a:tcPr marL="5182" marR="5182" marT="5182"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0.01275</a:t>
                      </a:r>
                    </a:p>
                  </a:txBody>
                  <a:tcPr marL="5182" marR="5182" marT="5182" marB="0" anchor="b">
                    <a:lnL>
                      <a:noFill/>
                    </a:lnL>
                    <a:lnR w="6350" cap="flat" cmpd="sng" algn="ctr">
                      <a:solidFill>
                        <a:srgbClr val="4472C4"/>
                      </a:solidFill>
                      <a:prstDash val="solid"/>
                      <a:round/>
                      <a:headEnd type="none" w="med" len="med"/>
                      <a:tailEnd type="none" w="med" len="med"/>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extLst>
                  <a:ext uri="{0D108BD9-81ED-4DB2-BD59-A6C34878D82A}">
                    <a16:rowId xmlns:a16="http://schemas.microsoft.com/office/drawing/2014/main" val="2854742949"/>
                  </a:ext>
                </a:extLst>
              </a:tr>
              <a:tr h="491731">
                <a:tc>
                  <a:txBody>
                    <a:bodyPr/>
                    <a:lstStyle/>
                    <a:p>
                      <a:pPr algn="l" fontAlgn="b"/>
                      <a:r>
                        <a:rPr lang="en-GB" sz="1000" b="0" i="0" u="none" strike="noStrike" dirty="0">
                          <a:solidFill>
                            <a:srgbClr val="000000"/>
                          </a:solidFill>
                          <a:effectLst/>
                          <a:latin typeface="Calibri" panose="020F0502020204030204" pitchFamily="34" charset="0"/>
                        </a:rPr>
                        <a:t>MB0183</a:t>
                      </a:r>
                    </a:p>
                  </a:txBody>
                  <a:tcPr marL="5182" marR="5182" marT="5182" marB="0" anchor="b">
                    <a:lnL w="6350" cap="flat" cmpd="sng" algn="ctr">
                      <a:solidFill>
                        <a:srgbClr val="4472C4"/>
                      </a:solidFill>
                      <a:prstDash val="solid"/>
                      <a:round/>
                      <a:headEnd type="none" w="med" len="med"/>
                      <a:tailEnd type="none" w="med" len="med"/>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l" fontAlgn="b"/>
                      <a:r>
                        <a:rPr lang="en-GB" sz="1000" b="0" i="0" u="none" strike="noStrike">
                          <a:solidFill>
                            <a:srgbClr val="000000"/>
                          </a:solidFill>
                          <a:effectLst/>
                          <a:latin typeface="Calibri" panose="020F0502020204030204" pitchFamily="34" charset="0"/>
                        </a:rPr>
                        <a:t>NA</a:t>
                      </a:r>
                    </a:p>
                  </a:txBody>
                  <a:tcPr marL="5182" marR="5182" marT="5182"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l" fontAlgn="b"/>
                      <a:r>
                        <a:rPr lang="en-GB" sz="900" b="0" i="0" u="none" strike="noStrike" dirty="0">
                          <a:solidFill>
                            <a:srgbClr val="000000"/>
                          </a:solidFill>
                          <a:effectLst/>
                          <a:latin typeface="Calibri" panose="020F0502020204030204" pitchFamily="34" charset="0"/>
                        </a:rPr>
                        <a:t>PROBABLE CONSERVED MCE ASSOCIATED PROTEIN</a:t>
                      </a:r>
                    </a:p>
                  </a:txBody>
                  <a:tcPr marL="5182" marR="5182" marT="5182"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10</a:t>
                      </a:r>
                    </a:p>
                  </a:txBody>
                  <a:tcPr marL="5182" marR="5182" marT="5182"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63.8</a:t>
                      </a:r>
                    </a:p>
                  </a:txBody>
                  <a:tcPr marL="5182" marR="5182" marT="5182"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0.1</a:t>
                      </a:r>
                    </a:p>
                  </a:txBody>
                  <a:tcPr marL="5182" marR="5182" marT="5182"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-9.27</a:t>
                      </a:r>
                    </a:p>
                  </a:txBody>
                  <a:tcPr marL="5182" marR="5182" marT="5182"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412.5</a:t>
                      </a:r>
                    </a:p>
                  </a:txBody>
                  <a:tcPr marL="5182" marR="5182" marT="5182"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7.70E-04</a:t>
                      </a:r>
                    </a:p>
                  </a:txBody>
                  <a:tcPr marL="5182" marR="5182" marT="5182"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0.0386</a:t>
                      </a:r>
                    </a:p>
                  </a:txBody>
                  <a:tcPr marL="5182" marR="5182" marT="5182" marB="0" anchor="b">
                    <a:lnL>
                      <a:noFill/>
                    </a:lnL>
                    <a:lnR w="6350" cap="flat" cmpd="sng" algn="ctr">
                      <a:solidFill>
                        <a:srgbClr val="4472C4"/>
                      </a:solidFill>
                      <a:prstDash val="solid"/>
                      <a:round/>
                      <a:headEnd type="none" w="med" len="med"/>
                      <a:tailEnd type="none" w="med" len="med"/>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extLst>
                  <a:ext uri="{0D108BD9-81ED-4DB2-BD59-A6C34878D82A}">
                    <a16:rowId xmlns:a16="http://schemas.microsoft.com/office/drawing/2014/main" val="1319652060"/>
                  </a:ext>
                </a:extLst>
              </a:tr>
              <a:tr h="296931">
                <a:tc>
                  <a:txBody>
                    <a:bodyPr/>
                    <a:lstStyle/>
                    <a:p>
                      <a:pPr algn="l" fontAlgn="b"/>
                      <a:r>
                        <a:rPr lang="en-GB" sz="1000" b="0" i="0" u="none" strike="noStrike" dirty="0">
                          <a:solidFill>
                            <a:srgbClr val="000000"/>
                          </a:solidFill>
                          <a:effectLst/>
                          <a:latin typeface="Calibri" panose="020F0502020204030204" pitchFamily="34" charset="0"/>
                        </a:rPr>
                        <a:t>MB1040</a:t>
                      </a:r>
                    </a:p>
                  </a:txBody>
                  <a:tcPr marL="5182" marR="5182" marT="5182" marB="0" anchor="b">
                    <a:lnL w="6350" cap="flat" cmpd="sng" algn="ctr">
                      <a:solidFill>
                        <a:srgbClr val="4472C4"/>
                      </a:solidFill>
                      <a:prstDash val="solid"/>
                      <a:round/>
                      <a:headEnd type="none" w="med" len="med"/>
                      <a:tailEnd type="none" w="med" len="med"/>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l" fontAlgn="b"/>
                      <a:r>
                        <a:rPr lang="en-GB" sz="1000" b="0" i="0" u="none" strike="noStrike">
                          <a:solidFill>
                            <a:srgbClr val="000000"/>
                          </a:solidFill>
                          <a:effectLst/>
                          <a:latin typeface="Calibri" panose="020F0502020204030204" pitchFamily="34" charset="0"/>
                        </a:rPr>
                        <a:t>NA</a:t>
                      </a:r>
                    </a:p>
                  </a:txBody>
                  <a:tcPr marL="5182" marR="5182" marT="5182"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l" fontAlgn="b"/>
                      <a:r>
                        <a:rPr lang="en-GB" sz="900" b="0" i="0" u="none" strike="noStrike" dirty="0">
                          <a:solidFill>
                            <a:srgbClr val="000000"/>
                          </a:solidFill>
                          <a:effectLst/>
                          <a:latin typeface="Calibri" panose="020F0502020204030204" pitchFamily="34" charset="0"/>
                        </a:rPr>
                        <a:t>HYPOTHETICAL PROTEIN</a:t>
                      </a:r>
                    </a:p>
                  </a:txBody>
                  <a:tcPr marL="5182" marR="5182" marT="5182"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4</a:t>
                      </a:r>
                    </a:p>
                  </a:txBody>
                  <a:tcPr marL="5182" marR="5182" marT="5182"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203.2</a:t>
                      </a:r>
                    </a:p>
                  </a:txBody>
                  <a:tcPr marL="5182" marR="5182" marT="5182"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0</a:t>
                      </a:r>
                    </a:p>
                  </a:txBody>
                  <a:tcPr marL="5182" marR="5182" marT="5182"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-7.67</a:t>
                      </a:r>
                    </a:p>
                  </a:txBody>
                  <a:tcPr marL="5182" marR="5182" marT="5182"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120</a:t>
                      </a:r>
                    </a:p>
                  </a:txBody>
                  <a:tcPr marL="5182" marR="5182" marT="5182"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0.00108</a:t>
                      </a:r>
                    </a:p>
                  </a:txBody>
                  <a:tcPr marL="5182" marR="5182" marT="5182"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0.04569</a:t>
                      </a:r>
                    </a:p>
                  </a:txBody>
                  <a:tcPr marL="5182" marR="5182" marT="5182" marB="0" anchor="b">
                    <a:lnL>
                      <a:noFill/>
                    </a:lnL>
                    <a:lnR w="6350" cap="flat" cmpd="sng" algn="ctr">
                      <a:solidFill>
                        <a:srgbClr val="4472C4"/>
                      </a:solidFill>
                      <a:prstDash val="solid"/>
                      <a:round/>
                      <a:headEnd type="none" w="med" len="med"/>
                      <a:tailEnd type="none" w="med" len="med"/>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extLst>
                  <a:ext uri="{0D108BD9-81ED-4DB2-BD59-A6C34878D82A}">
                    <a16:rowId xmlns:a16="http://schemas.microsoft.com/office/drawing/2014/main" val="1939318001"/>
                  </a:ext>
                </a:extLst>
              </a:tr>
              <a:tr h="491731">
                <a:tc>
                  <a:txBody>
                    <a:bodyPr/>
                    <a:lstStyle/>
                    <a:p>
                      <a:pPr algn="l" fontAlgn="b"/>
                      <a:r>
                        <a:rPr lang="en-GB" sz="1000" b="0" i="0" u="none" strike="noStrike" dirty="0">
                          <a:solidFill>
                            <a:srgbClr val="000000"/>
                          </a:solidFill>
                          <a:effectLst/>
                          <a:latin typeface="Calibri" panose="020F0502020204030204" pitchFamily="34" charset="0"/>
                        </a:rPr>
                        <a:t>MB2849c</a:t>
                      </a:r>
                    </a:p>
                  </a:txBody>
                  <a:tcPr marL="5182" marR="5182" marT="5182" marB="0" anchor="b">
                    <a:lnL w="6350" cap="flat" cmpd="sng" algn="ctr">
                      <a:solidFill>
                        <a:srgbClr val="4472C4"/>
                      </a:solidFill>
                      <a:prstDash val="solid"/>
                      <a:round/>
                      <a:headEnd type="none" w="med" len="med"/>
                      <a:tailEnd type="none" w="med" len="med"/>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l" fontAlgn="b"/>
                      <a:r>
                        <a:rPr lang="en-GB" sz="1000" b="0" i="0" u="none" strike="noStrike">
                          <a:solidFill>
                            <a:srgbClr val="000000"/>
                          </a:solidFill>
                          <a:effectLst/>
                          <a:latin typeface="Calibri" panose="020F0502020204030204" pitchFamily="34" charset="0"/>
                        </a:rPr>
                        <a:t>NA</a:t>
                      </a:r>
                    </a:p>
                  </a:txBody>
                  <a:tcPr marL="5182" marR="5182" marT="5182"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l" fontAlgn="b"/>
                      <a:r>
                        <a:rPr lang="en-GB" sz="900" b="0" i="0" u="none" strike="noStrike" dirty="0">
                          <a:solidFill>
                            <a:srgbClr val="000000"/>
                          </a:solidFill>
                          <a:effectLst/>
                          <a:latin typeface="Calibri" panose="020F0502020204030204" pitchFamily="34" charset="0"/>
                        </a:rPr>
                        <a:t>CONSERVED HYPOTHETICAL PROTEIN</a:t>
                      </a:r>
                    </a:p>
                  </a:txBody>
                  <a:tcPr marL="5182" marR="5182" marT="5182"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4</a:t>
                      </a:r>
                    </a:p>
                  </a:txBody>
                  <a:tcPr marL="5182" marR="5182" marT="5182"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110.1</a:t>
                      </a:r>
                    </a:p>
                  </a:txBody>
                  <a:tcPr marL="5182" marR="5182" marT="5182"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0.5</a:t>
                      </a:r>
                    </a:p>
                  </a:txBody>
                  <a:tcPr marL="5182" marR="5182" marT="5182"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-7.65</a:t>
                      </a:r>
                    </a:p>
                  </a:txBody>
                  <a:tcPr marL="5182" marR="5182" marT="5182"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218</a:t>
                      </a:r>
                    </a:p>
                  </a:txBody>
                  <a:tcPr marL="5182" marR="5182" marT="5182"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2.00E-04</a:t>
                      </a:r>
                    </a:p>
                  </a:txBody>
                  <a:tcPr marL="5182" marR="5182" marT="5182"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0.02048</a:t>
                      </a:r>
                    </a:p>
                  </a:txBody>
                  <a:tcPr marL="5182" marR="5182" marT="5182" marB="0" anchor="b">
                    <a:lnL>
                      <a:noFill/>
                    </a:lnL>
                    <a:lnR w="6350" cap="flat" cmpd="sng" algn="ctr">
                      <a:solidFill>
                        <a:srgbClr val="4472C4"/>
                      </a:solidFill>
                      <a:prstDash val="solid"/>
                      <a:round/>
                      <a:headEnd type="none" w="med" len="med"/>
                      <a:tailEnd type="none" w="med" len="med"/>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extLst>
                  <a:ext uri="{0D108BD9-81ED-4DB2-BD59-A6C34878D82A}">
                    <a16:rowId xmlns:a16="http://schemas.microsoft.com/office/drawing/2014/main" val="3071859364"/>
                  </a:ext>
                </a:extLst>
              </a:tr>
              <a:tr h="491731">
                <a:tc>
                  <a:txBody>
                    <a:bodyPr/>
                    <a:lstStyle/>
                    <a:p>
                      <a:pPr algn="l" fontAlgn="b"/>
                      <a:r>
                        <a:rPr lang="en-GB" sz="1000" b="0" i="0" u="none" strike="noStrike" dirty="0">
                          <a:solidFill>
                            <a:srgbClr val="000000"/>
                          </a:solidFill>
                          <a:effectLst/>
                          <a:latin typeface="Calibri" panose="020F0502020204030204" pitchFamily="34" charset="0"/>
                        </a:rPr>
                        <a:t>MB1552</a:t>
                      </a:r>
                    </a:p>
                  </a:txBody>
                  <a:tcPr marL="5182" marR="5182" marT="5182" marB="0" anchor="b">
                    <a:lnL w="6350" cap="flat" cmpd="sng" algn="ctr">
                      <a:solidFill>
                        <a:srgbClr val="4472C4"/>
                      </a:solidFill>
                      <a:prstDash val="solid"/>
                      <a:round/>
                      <a:headEnd type="none" w="med" len="med"/>
                      <a:tailEnd type="none" w="med" len="med"/>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l" fontAlgn="b"/>
                      <a:r>
                        <a:rPr lang="en-GB" sz="1000" b="0" i="0" u="none" strike="noStrike">
                          <a:solidFill>
                            <a:srgbClr val="000000"/>
                          </a:solidFill>
                          <a:effectLst/>
                          <a:latin typeface="Calibri" panose="020F0502020204030204" pitchFamily="34" charset="0"/>
                        </a:rPr>
                        <a:t>wbbL2</a:t>
                      </a:r>
                    </a:p>
                  </a:txBody>
                  <a:tcPr marL="5182" marR="5182" marT="5182"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l" fontAlgn="b"/>
                      <a:r>
                        <a:rPr lang="en-GB" sz="900" b="0" i="0" u="none" strike="noStrike" dirty="0">
                          <a:solidFill>
                            <a:srgbClr val="000000"/>
                          </a:solidFill>
                          <a:effectLst/>
                          <a:latin typeface="Calibri" panose="020F0502020204030204" pitchFamily="34" charset="0"/>
                        </a:rPr>
                        <a:t>POSSIBLE RHAMNOSYL TRANSFERASE WBBL2</a:t>
                      </a:r>
                    </a:p>
                  </a:txBody>
                  <a:tcPr marL="5182" marR="5182" marT="5182"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20</a:t>
                      </a:r>
                    </a:p>
                  </a:txBody>
                  <a:tcPr marL="5182" marR="5182" marT="5182"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133.7</a:t>
                      </a:r>
                    </a:p>
                  </a:txBody>
                  <a:tcPr marL="5182" marR="5182" marT="5182"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1.5</a:t>
                      </a:r>
                    </a:p>
                  </a:txBody>
                  <a:tcPr marL="5182" marR="5182" marT="5182"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-6.47</a:t>
                      </a:r>
                    </a:p>
                  </a:txBody>
                  <a:tcPr marL="5182" marR="5182" marT="5182"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1124</a:t>
                      </a:r>
                    </a:p>
                  </a:txBody>
                  <a:tcPr marL="5182" marR="5182" marT="5182"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1.80E-04</a:t>
                      </a:r>
                    </a:p>
                  </a:txBody>
                  <a:tcPr marL="5182" marR="5182" marT="5182"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0.02048</a:t>
                      </a:r>
                    </a:p>
                  </a:txBody>
                  <a:tcPr marL="5182" marR="5182" marT="5182" marB="0" anchor="b">
                    <a:lnL>
                      <a:noFill/>
                    </a:lnL>
                    <a:lnR w="6350" cap="flat" cmpd="sng" algn="ctr">
                      <a:solidFill>
                        <a:srgbClr val="4472C4"/>
                      </a:solidFill>
                      <a:prstDash val="solid"/>
                      <a:round/>
                      <a:headEnd type="none" w="med" len="med"/>
                      <a:tailEnd type="none" w="med" len="med"/>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extLst>
                  <a:ext uri="{0D108BD9-81ED-4DB2-BD59-A6C34878D82A}">
                    <a16:rowId xmlns:a16="http://schemas.microsoft.com/office/drawing/2014/main" val="1086465794"/>
                  </a:ext>
                </a:extLst>
              </a:tr>
              <a:tr h="394331">
                <a:tc>
                  <a:txBody>
                    <a:bodyPr/>
                    <a:lstStyle/>
                    <a:p>
                      <a:pPr algn="l" fontAlgn="b"/>
                      <a:r>
                        <a:rPr lang="en-GB" sz="1000" b="0" i="0" u="none" strike="noStrike" dirty="0">
                          <a:solidFill>
                            <a:srgbClr val="000000"/>
                          </a:solidFill>
                          <a:effectLst/>
                          <a:latin typeface="Calibri" panose="020F0502020204030204" pitchFamily="34" charset="0"/>
                        </a:rPr>
                        <a:t>MB1383</a:t>
                      </a:r>
                    </a:p>
                  </a:txBody>
                  <a:tcPr marL="5182" marR="5182" marT="5182" marB="0" anchor="b">
                    <a:lnL w="6350" cap="flat" cmpd="sng" algn="ctr">
                      <a:solidFill>
                        <a:srgbClr val="4472C4"/>
                      </a:solidFill>
                      <a:prstDash val="solid"/>
                      <a:round/>
                      <a:headEnd type="none" w="med" len="med"/>
                      <a:tailEnd type="none" w="med" len="med"/>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l" fontAlgn="b"/>
                      <a:r>
                        <a:rPr lang="en-GB" sz="1000" b="0" i="0" u="none" strike="noStrike">
                          <a:solidFill>
                            <a:srgbClr val="000000"/>
                          </a:solidFill>
                          <a:effectLst/>
                          <a:latin typeface="Calibri" panose="020F0502020204030204" pitchFamily="34" charset="0"/>
                        </a:rPr>
                        <a:t>irta</a:t>
                      </a:r>
                    </a:p>
                  </a:txBody>
                  <a:tcPr marL="5182" marR="5182" marT="5182"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l" fontAlgn="b"/>
                      <a:r>
                        <a:rPr lang="en-GB" sz="900" b="0" i="0" u="none" strike="noStrike" dirty="0">
                          <a:solidFill>
                            <a:srgbClr val="000000"/>
                          </a:solidFill>
                          <a:effectLst/>
                          <a:latin typeface="Calibri" panose="020F0502020204030204" pitchFamily="34" charset="0"/>
                        </a:rPr>
                        <a:t>iron-regulated transporter </a:t>
                      </a:r>
                      <a:r>
                        <a:rPr lang="en-GB" sz="900" b="0" i="0" u="none" strike="noStrike" dirty="0" err="1">
                          <a:solidFill>
                            <a:srgbClr val="000000"/>
                          </a:solidFill>
                          <a:effectLst/>
                          <a:latin typeface="Calibri" panose="020F0502020204030204" pitchFamily="34" charset="0"/>
                        </a:rPr>
                        <a:t>irta</a:t>
                      </a:r>
                      <a:endParaRPr lang="en-GB" sz="900" b="0" i="0" u="none" strike="noStrike" dirty="0">
                        <a:solidFill>
                          <a:srgbClr val="000000"/>
                        </a:solidFill>
                        <a:effectLst/>
                        <a:latin typeface="Calibri" panose="020F0502020204030204" pitchFamily="34" charset="0"/>
                      </a:endParaRPr>
                    </a:p>
                  </a:txBody>
                  <a:tcPr marL="5182" marR="5182" marT="5182"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34</a:t>
                      </a:r>
                    </a:p>
                  </a:txBody>
                  <a:tcPr marL="5182" marR="5182" marT="5182"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26.4</a:t>
                      </a:r>
                    </a:p>
                  </a:txBody>
                  <a:tcPr marL="5182" marR="5182" marT="5182"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0.5</a:t>
                      </a:r>
                    </a:p>
                  </a:txBody>
                  <a:tcPr marL="5182" marR="5182" marT="5182"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-5.67</a:t>
                      </a:r>
                    </a:p>
                  </a:txBody>
                  <a:tcPr marL="5182" marR="5182" marT="5182"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1131.5</a:t>
                      </a:r>
                    </a:p>
                  </a:txBody>
                  <a:tcPr marL="5182" marR="5182" marT="5182"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5.00E-05</a:t>
                      </a:r>
                    </a:p>
                  </a:txBody>
                  <a:tcPr marL="5182" marR="5182" marT="5182"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0.0122</a:t>
                      </a:r>
                    </a:p>
                  </a:txBody>
                  <a:tcPr marL="5182" marR="5182" marT="5182" marB="0" anchor="b">
                    <a:lnL>
                      <a:noFill/>
                    </a:lnL>
                    <a:lnR w="6350" cap="flat" cmpd="sng" algn="ctr">
                      <a:solidFill>
                        <a:srgbClr val="4472C4"/>
                      </a:solidFill>
                      <a:prstDash val="solid"/>
                      <a:round/>
                      <a:headEnd type="none" w="med" len="med"/>
                      <a:tailEnd type="none" w="med" len="med"/>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extLst>
                  <a:ext uri="{0D108BD9-81ED-4DB2-BD59-A6C34878D82A}">
                    <a16:rowId xmlns:a16="http://schemas.microsoft.com/office/drawing/2014/main" val="2802488374"/>
                  </a:ext>
                </a:extLst>
              </a:tr>
              <a:tr h="686531">
                <a:tc>
                  <a:txBody>
                    <a:bodyPr/>
                    <a:lstStyle/>
                    <a:p>
                      <a:pPr algn="l" fontAlgn="b"/>
                      <a:r>
                        <a:rPr lang="en-GB" sz="1000" b="0" i="0" u="none" strike="noStrike" dirty="0">
                          <a:solidFill>
                            <a:srgbClr val="000000"/>
                          </a:solidFill>
                          <a:effectLst/>
                          <a:latin typeface="Calibri" panose="020F0502020204030204" pitchFamily="34" charset="0"/>
                        </a:rPr>
                        <a:t>MB1127c</a:t>
                      </a:r>
                    </a:p>
                  </a:txBody>
                  <a:tcPr marL="5182" marR="5182" marT="5182" marB="0" anchor="b">
                    <a:lnL w="6350" cap="flat" cmpd="sng" algn="ctr">
                      <a:solidFill>
                        <a:srgbClr val="4472C4"/>
                      </a:solidFill>
                      <a:prstDash val="solid"/>
                      <a:round/>
                      <a:headEnd type="none" w="med" len="med"/>
                      <a:tailEnd type="none" w="med" len="med"/>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l" fontAlgn="b"/>
                      <a:r>
                        <a:rPr lang="en-GB" sz="1000" b="0" i="0" u="none" strike="noStrike">
                          <a:solidFill>
                            <a:srgbClr val="000000"/>
                          </a:solidFill>
                          <a:effectLst/>
                          <a:latin typeface="Calibri" panose="020F0502020204030204" pitchFamily="34" charset="0"/>
                        </a:rPr>
                        <a:t>NA</a:t>
                      </a:r>
                    </a:p>
                  </a:txBody>
                  <a:tcPr marL="5182" marR="5182" marT="5182"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l" fontAlgn="b"/>
                      <a:r>
                        <a:rPr lang="en-GB" sz="900" b="0" i="0" u="none" strike="noStrike" dirty="0">
                          <a:solidFill>
                            <a:srgbClr val="000000"/>
                          </a:solidFill>
                          <a:effectLst/>
                          <a:latin typeface="Calibri" panose="020F0502020204030204" pitchFamily="34" charset="0"/>
                        </a:rPr>
                        <a:t>PROBABLE MEMBRANE GLYCINE AND PROLINE RICH PROTEIN</a:t>
                      </a:r>
                    </a:p>
                  </a:txBody>
                  <a:tcPr marL="5182" marR="5182" marT="5182"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17</a:t>
                      </a:r>
                    </a:p>
                  </a:txBody>
                  <a:tcPr marL="5182" marR="5182" marT="5182"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152.7</a:t>
                      </a:r>
                    </a:p>
                  </a:txBody>
                  <a:tcPr marL="5182" marR="5182" marT="5182"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3.8</a:t>
                      </a:r>
                    </a:p>
                  </a:txBody>
                  <a:tcPr marL="5182" marR="5182" marT="5182"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-5.32</a:t>
                      </a:r>
                    </a:p>
                  </a:txBody>
                  <a:tcPr marL="5182" marR="5182" marT="5182"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740</a:t>
                      </a:r>
                    </a:p>
                  </a:txBody>
                  <a:tcPr marL="5182" marR="5182" marT="5182"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3.70E-04</a:t>
                      </a:r>
                    </a:p>
                  </a:txBody>
                  <a:tcPr marL="5182" marR="5182" marT="5182"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0.0291</a:t>
                      </a:r>
                    </a:p>
                  </a:txBody>
                  <a:tcPr marL="5182" marR="5182" marT="5182" marB="0" anchor="b">
                    <a:lnL>
                      <a:noFill/>
                    </a:lnL>
                    <a:lnR w="6350" cap="flat" cmpd="sng" algn="ctr">
                      <a:solidFill>
                        <a:srgbClr val="4472C4"/>
                      </a:solidFill>
                      <a:prstDash val="solid"/>
                      <a:round/>
                      <a:headEnd type="none" w="med" len="med"/>
                      <a:tailEnd type="none" w="med" len="med"/>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extLst>
                  <a:ext uri="{0D108BD9-81ED-4DB2-BD59-A6C34878D82A}">
                    <a16:rowId xmlns:a16="http://schemas.microsoft.com/office/drawing/2014/main" val="4220071023"/>
                  </a:ext>
                </a:extLst>
              </a:tr>
              <a:tr h="296931">
                <a:tc>
                  <a:txBody>
                    <a:bodyPr/>
                    <a:lstStyle/>
                    <a:p>
                      <a:pPr algn="l" fontAlgn="b"/>
                      <a:r>
                        <a:rPr lang="en-GB" sz="1000" b="0" i="0" u="none" strike="noStrike" dirty="0">
                          <a:solidFill>
                            <a:srgbClr val="000000"/>
                          </a:solidFill>
                          <a:effectLst/>
                          <a:latin typeface="Calibri" panose="020F0502020204030204" pitchFamily="34" charset="0"/>
                        </a:rPr>
                        <a:t>MB2355</a:t>
                      </a:r>
                    </a:p>
                  </a:txBody>
                  <a:tcPr marL="5182" marR="5182" marT="5182" marB="0" anchor="b">
                    <a:lnL w="6350" cap="flat" cmpd="sng" algn="ctr">
                      <a:solidFill>
                        <a:srgbClr val="4472C4"/>
                      </a:solidFill>
                      <a:prstDash val="solid"/>
                      <a:round/>
                      <a:headEnd type="none" w="med" len="med"/>
                      <a:tailEnd type="none" w="med" len="med"/>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l" fontAlgn="b"/>
                      <a:r>
                        <a:rPr lang="en-GB" sz="1000" b="0" i="0" u="none" strike="noStrike">
                          <a:solidFill>
                            <a:srgbClr val="000000"/>
                          </a:solidFill>
                          <a:effectLst/>
                          <a:latin typeface="Calibri" panose="020F0502020204030204" pitchFamily="34" charset="0"/>
                        </a:rPr>
                        <a:t>PE23</a:t>
                      </a:r>
                    </a:p>
                  </a:txBody>
                  <a:tcPr marL="5182" marR="5182" marT="5182"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l" fontAlgn="b"/>
                      <a:r>
                        <a:rPr lang="en-GB" sz="900" b="0" i="0" u="none" strike="noStrike" dirty="0">
                          <a:solidFill>
                            <a:srgbClr val="000000"/>
                          </a:solidFill>
                          <a:effectLst/>
                          <a:latin typeface="Calibri" panose="020F0502020204030204" pitchFamily="34" charset="0"/>
                        </a:rPr>
                        <a:t>pe family protein pe23</a:t>
                      </a:r>
                    </a:p>
                  </a:txBody>
                  <a:tcPr marL="5182" marR="5182" marT="5182"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12</a:t>
                      </a:r>
                    </a:p>
                  </a:txBody>
                  <a:tcPr marL="5182" marR="5182" marT="5182"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280.1</a:t>
                      </a:r>
                    </a:p>
                  </a:txBody>
                  <a:tcPr marL="5182" marR="5182" marT="5182"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17.7</a:t>
                      </a:r>
                    </a:p>
                  </a:txBody>
                  <a:tcPr marL="5182" marR="5182" marT="5182"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-3.98</a:t>
                      </a:r>
                    </a:p>
                  </a:txBody>
                  <a:tcPr marL="5182" marR="5182" marT="5182"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1081</a:t>
                      </a:r>
                    </a:p>
                  </a:txBody>
                  <a:tcPr marL="5182" marR="5182" marT="5182"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0.00118</a:t>
                      </a:r>
                    </a:p>
                  </a:txBody>
                  <a:tcPr marL="5182" marR="5182" marT="5182"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0.04777</a:t>
                      </a:r>
                    </a:p>
                  </a:txBody>
                  <a:tcPr marL="5182" marR="5182" marT="5182" marB="0" anchor="b">
                    <a:lnL>
                      <a:noFill/>
                    </a:lnL>
                    <a:lnR w="6350" cap="flat" cmpd="sng" algn="ctr">
                      <a:solidFill>
                        <a:srgbClr val="4472C4"/>
                      </a:solidFill>
                      <a:prstDash val="solid"/>
                      <a:round/>
                      <a:headEnd type="none" w="med" len="med"/>
                      <a:tailEnd type="none" w="med" len="med"/>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extLst>
                  <a:ext uri="{0D108BD9-81ED-4DB2-BD59-A6C34878D82A}">
                    <a16:rowId xmlns:a16="http://schemas.microsoft.com/office/drawing/2014/main" val="3414893001"/>
                  </a:ext>
                </a:extLst>
              </a:tr>
              <a:tr h="303609">
                <a:tc>
                  <a:txBody>
                    <a:bodyPr/>
                    <a:lstStyle/>
                    <a:p>
                      <a:pPr algn="l" fontAlgn="b"/>
                      <a:r>
                        <a:rPr lang="en-GB" sz="1000" b="0" i="0" u="none" strike="noStrike" dirty="0">
                          <a:solidFill>
                            <a:srgbClr val="000000"/>
                          </a:solidFill>
                          <a:effectLst/>
                          <a:latin typeface="Calibri" panose="020F0502020204030204" pitchFamily="34" charset="0"/>
                        </a:rPr>
                        <a:t>MB3458c</a:t>
                      </a:r>
                    </a:p>
                  </a:txBody>
                  <a:tcPr marL="5182" marR="5182" marT="5182" marB="0" anchor="b">
                    <a:lnL w="6350" cap="flat" cmpd="sng" algn="ctr">
                      <a:solidFill>
                        <a:srgbClr val="4472C4"/>
                      </a:solidFill>
                      <a:prstDash val="solid"/>
                      <a:round/>
                      <a:headEnd type="none" w="med" len="med"/>
                      <a:tailEnd type="none" w="med" len="med"/>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l" fontAlgn="b"/>
                      <a:r>
                        <a:rPr lang="en-GB" sz="1000" b="0" i="0" u="none" strike="noStrike">
                          <a:solidFill>
                            <a:srgbClr val="000000"/>
                          </a:solidFill>
                          <a:effectLst/>
                          <a:latin typeface="Calibri" panose="020F0502020204030204" pitchFamily="34" charset="0"/>
                        </a:rPr>
                        <a:t>NA</a:t>
                      </a:r>
                    </a:p>
                  </a:txBody>
                  <a:tcPr marL="5182" marR="5182" marT="5182"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l" fontAlgn="b"/>
                      <a:r>
                        <a:rPr lang="en-GB" sz="900" b="0" i="0" u="none" strike="noStrike" dirty="0">
                          <a:solidFill>
                            <a:srgbClr val="000000"/>
                          </a:solidFill>
                          <a:effectLst/>
                          <a:latin typeface="Calibri" panose="020F0502020204030204" pitchFamily="34" charset="0"/>
                        </a:rPr>
                        <a:t>HYPOTHETICAL PROTEIN</a:t>
                      </a:r>
                    </a:p>
                  </a:txBody>
                  <a:tcPr marL="5182" marR="5182" marT="5182"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10</a:t>
                      </a:r>
                    </a:p>
                  </a:txBody>
                  <a:tcPr marL="5182" marR="5182" marT="5182"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258.4</a:t>
                      </a:r>
                    </a:p>
                  </a:txBody>
                  <a:tcPr marL="5182" marR="5182" marT="5182"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16.6</a:t>
                      </a:r>
                    </a:p>
                  </a:txBody>
                  <a:tcPr marL="5182" marR="5182" marT="5182"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-3.96</a:t>
                      </a:r>
                    </a:p>
                  </a:txBody>
                  <a:tcPr marL="5182" marR="5182" marT="5182"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731</a:t>
                      </a:r>
                    </a:p>
                  </a:txBody>
                  <a:tcPr marL="5182" marR="5182" marT="5182"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0.00121</a:t>
                      </a:r>
                    </a:p>
                  </a:txBody>
                  <a:tcPr marL="5182" marR="5182" marT="5182"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0.0481</a:t>
                      </a:r>
                    </a:p>
                  </a:txBody>
                  <a:tcPr marL="5182" marR="5182" marT="5182" marB="0" anchor="b">
                    <a:lnL>
                      <a:noFill/>
                    </a:lnL>
                    <a:lnR w="6350" cap="flat" cmpd="sng" algn="ctr">
                      <a:solidFill>
                        <a:srgbClr val="4472C4"/>
                      </a:solidFill>
                      <a:prstDash val="solid"/>
                      <a:round/>
                      <a:headEnd type="none" w="med" len="med"/>
                      <a:tailEnd type="none" w="med" len="med"/>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extLst>
                  <a:ext uri="{0D108BD9-81ED-4DB2-BD59-A6C34878D82A}">
                    <a16:rowId xmlns:a16="http://schemas.microsoft.com/office/drawing/2014/main" val="2435295374"/>
                  </a:ext>
                </a:extLst>
              </a:tr>
              <a:tr h="303609">
                <a:tc>
                  <a:txBody>
                    <a:bodyPr/>
                    <a:lstStyle/>
                    <a:p>
                      <a:pPr algn="l" fontAlgn="b"/>
                      <a:r>
                        <a:rPr lang="en-GB" sz="1000" b="0" i="0" u="none" strike="noStrike" dirty="0">
                          <a:solidFill>
                            <a:srgbClr val="000000"/>
                          </a:solidFill>
                          <a:effectLst/>
                          <a:latin typeface="Calibri" panose="020F0502020204030204" pitchFamily="34" charset="0"/>
                        </a:rPr>
                        <a:t>MB1819</a:t>
                      </a:r>
                    </a:p>
                  </a:txBody>
                  <a:tcPr marL="5182" marR="5182" marT="5182" marB="0" anchor="b">
                    <a:lnL w="6350" cap="flat" cmpd="sng" algn="ctr">
                      <a:solidFill>
                        <a:srgbClr val="4472C4"/>
                      </a:solidFill>
                      <a:prstDash val="solid"/>
                      <a:round/>
                      <a:headEnd type="none" w="med" len="med"/>
                      <a:tailEnd type="none" w="med" len="med"/>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l" fontAlgn="b"/>
                      <a:r>
                        <a:rPr lang="en-GB" sz="1000" b="0" i="0" u="none" strike="noStrike">
                          <a:solidFill>
                            <a:srgbClr val="000000"/>
                          </a:solidFill>
                          <a:effectLst/>
                          <a:latin typeface="Calibri" panose="020F0502020204030204" pitchFamily="34" charset="0"/>
                        </a:rPr>
                        <a:t>PE19</a:t>
                      </a:r>
                    </a:p>
                  </a:txBody>
                  <a:tcPr marL="5182" marR="5182" marT="5182"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l" fontAlgn="b"/>
                      <a:r>
                        <a:rPr lang="en-GB" sz="900" b="0" i="0" u="none" strike="noStrike" dirty="0">
                          <a:solidFill>
                            <a:srgbClr val="000000"/>
                          </a:solidFill>
                          <a:effectLst/>
                          <a:latin typeface="Calibri" panose="020F0502020204030204" pitchFamily="34" charset="0"/>
                        </a:rPr>
                        <a:t>pe family protein pe19</a:t>
                      </a:r>
                    </a:p>
                  </a:txBody>
                  <a:tcPr marL="5182" marR="5182" marT="5182"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6</a:t>
                      </a:r>
                    </a:p>
                  </a:txBody>
                  <a:tcPr marL="5182" marR="5182" marT="5182"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109.7</a:t>
                      </a:r>
                    </a:p>
                  </a:txBody>
                  <a:tcPr marL="5182" marR="5182" marT="5182"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7.1</a:t>
                      </a:r>
                    </a:p>
                  </a:txBody>
                  <a:tcPr marL="5182" marR="5182" marT="5182"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-3.94</a:t>
                      </a:r>
                    </a:p>
                  </a:txBody>
                  <a:tcPr marL="5182" marR="5182" marT="5182"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449.5</a:t>
                      </a:r>
                    </a:p>
                  </a:txBody>
                  <a:tcPr marL="5182" marR="5182" marT="5182"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3.00E-04</a:t>
                      </a:r>
                    </a:p>
                  </a:txBody>
                  <a:tcPr marL="5182" marR="5182" marT="5182"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0.02714</a:t>
                      </a:r>
                    </a:p>
                  </a:txBody>
                  <a:tcPr marL="5182" marR="5182" marT="5182" marB="0" anchor="b">
                    <a:lnL>
                      <a:noFill/>
                    </a:lnL>
                    <a:lnR w="6350" cap="flat" cmpd="sng" algn="ctr">
                      <a:solidFill>
                        <a:srgbClr val="4472C4"/>
                      </a:solidFill>
                      <a:prstDash val="solid"/>
                      <a:round/>
                      <a:headEnd type="none" w="med" len="med"/>
                      <a:tailEnd type="none" w="med" len="med"/>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extLst>
                  <a:ext uri="{0D108BD9-81ED-4DB2-BD59-A6C34878D82A}">
                    <a16:rowId xmlns:a16="http://schemas.microsoft.com/office/drawing/2014/main" val="1926787910"/>
                  </a:ext>
                </a:extLst>
              </a:tr>
              <a:tr h="491731">
                <a:tc>
                  <a:txBody>
                    <a:bodyPr/>
                    <a:lstStyle/>
                    <a:p>
                      <a:pPr algn="l" fontAlgn="b"/>
                      <a:r>
                        <a:rPr lang="en-GB" sz="1000" b="0" i="0" u="none" strike="noStrike" dirty="0">
                          <a:solidFill>
                            <a:srgbClr val="000000"/>
                          </a:solidFill>
                          <a:effectLst/>
                          <a:latin typeface="Calibri" panose="020F0502020204030204" pitchFamily="34" charset="0"/>
                        </a:rPr>
                        <a:t>MB2995</a:t>
                      </a:r>
                    </a:p>
                  </a:txBody>
                  <a:tcPr marL="5182" marR="5182" marT="5182" marB="0" anchor="b">
                    <a:lnL w="6350" cap="flat" cmpd="sng" algn="ctr">
                      <a:solidFill>
                        <a:srgbClr val="4472C4"/>
                      </a:solidFill>
                      <a:prstDash val="solid"/>
                      <a:round/>
                      <a:headEnd type="none" w="med" len="med"/>
                      <a:tailEnd type="none" w="med" len="med"/>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l" fontAlgn="b"/>
                      <a:r>
                        <a:rPr lang="en-GB" sz="1000" b="0" i="0" u="none" strike="noStrike">
                          <a:solidFill>
                            <a:srgbClr val="000000"/>
                          </a:solidFill>
                          <a:effectLst/>
                          <a:latin typeface="Calibri" panose="020F0502020204030204" pitchFamily="34" charset="0"/>
                        </a:rPr>
                        <a:t>NA</a:t>
                      </a:r>
                    </a:p>
                  </a:txBody>
                  <a:tcPr marL="5182" marR="5182" marT="5182"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l" fontAlgn="b"/>
                      <a:r>
                        <a:rPr lang="en-GB" sz="900" b="0" i="0" u="none" strike="noStrike" dirty="0">
                          <a:solidFill>
                            <a:srgbClr val="000000"/>
                          </a:solidFill>
                          <a:effectLst/>
                          <a:latin typeface="Calibri" panose="020F0502020204030204" pitchFamily="34" charset="0"/>
                        </a:rPr>
                        <a:t>CONSERVED HYPOTHETICAL PROTEIN</a:t>
                      </a:r>
                    </a:p>
                  </a:txBody>
                  <a:tcPr marL="5182" marR="5182" marT="5182"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4</a:t>
                      </a:r>
                    </a:p>
                  </a:txBody>
                  <a:tcPr marL="5182" marR="5182" marT="5182"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171.5</a:t>
                      </a:r>
                    </a:p>
                  </a:txBody>
                  <a:tcPr marL="5182" marR="5182" marT="5182"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11.8</a:t>
                      </a:r>
                    </a:p>
                  </a:txBody>
                  <a:tcPr marL="5182" marR="5182" marT="5182"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-3.87</a:t>
                      </a:r>
                    </a:p>
                  </a:txBody>
                  <a:tcPr marL="5182" marR="5182" marT="5182"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220.5</a:t>
                      </a:r>
                    </a:p>
                  </a:txBody>
                  <a:tcPr marL="5182" marR="5182" marT="5182"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1.30E-04</a:t>
                      </a:r>
                    </a:p>
                  </a:txBody>
                  <a:tcPr marL="5182" marR="5182" marT="5182"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0.01835</a:t>
                      </a:r>
                    </a:p>
                  </a:txBody>
                  <a:tcPr marL="5182" marR="5182" marT="5182" marB="0" anchor="b">
                    <a:lnL>
                      <a:noFill/>
                    </a:lnL>
                    <a:lnR w="6350" cap="flat" cmpd="sng" algn="ctr">
                      <a:solidFill>
                        <a:srgbClr val="4472C4"/>
                      </a:solidFill>
                      <a:prstDash val="solid"/>
                      <a:round/>
                      <a:headEnd type="none" w="med" len="med"/>
                      <a:tailEnd type="none" w="med" len="med"/>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extLst>
                  <a:ext uri="{0D108BD9-81ED-4DB2-BD59-A6C34878D82A}">
                    <a16:rowId xmlns:a16="http://schemas.microsoft.com/office/drawing/2014/main" val="3914533711"/>
                  </a:ext>
                </a:extLst>
              </a:tr>
              <a:tr h="491731">
                <a:tc>
                  <a:txBody>
                    <a:bodyPr/>
                    <a:lstStyle/>
                    <a:p>
                      <a:pPr algn="l" fontAlgn="b"/>
                      <a:r>
                        <a:rPr lang="en-GB" sz="1000" b="0" i="0" u="none" strike="noStrike" dirty="0">
                          <a:solidFill>
                            <a:srgbClr val="000000"/>
                          </a:solidFill>
                          <a:effectLst/>
                          <a:latin typeface="Calibri" panose="020F0502020204030204" pitchFamily="34" charset="0"/>
                        </a:rPr>
                        <a:t>MB3520</a:t>
                      </a:r>
                    </a:p>
                  </a:txBody>
                  <a:tcPr marL="5182" marR="5182" marT="5182" marB="0" anchor="b">
                    <a:lnL w="6350" cap="flat" cmpd="sng" algn="ctr">
                      <a:solidFill>
                        <a:srgbClr val="4472C4"/>
                      </a:solidFill>
                      <a:prstDash val="solid"/>
                      <a:round/>
                      <a:headEnd type="none" w="med" len="med"/>
                      <a:tailEnd type="none" w="med" len="med"/>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l" fontAlgn="b"/>
                      <a:r>
                        <a:rPr lang="en-GB" sz="1000" b="0" i="0" u="none" strike="noStrike" dirty="0" err="1">
                          <a:solidFill>
                            <a:srgbClr val="000000"/>
                          </a:solidFill>
                          <a:effectLst/>
                          <a:latin typeface="Calibri" panose="020F0502020204030204" pitchFamily="34" charset="0"/>
                        </a:rPr>
                        <a:t>otsA</a:t>
                      </a:r>
                      <a:endParaRPr lang="en-GB" sz="1000" b="0" i="0" u="none" strike="noStrike" dirty="0">
                        <a:solidFill>
                          <a:srgbClr val="000000"/>
                        </a:solidFill>
                        <a:effectLst/>
                        <a:latin typeface="Calibri" panose="020F0502020204030204" pitchFamily="34" charset="0"/>
                      </a:endParaRPr>
                    </a:p>
                  </a:txBody>
                  <a:tcPr marL="5182" marR="5182" marT="5182"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l" fontAlgn="b"/>
                      <a:r>
                        <a:rPr lang="en-GB" sz="900" b="0" i="0" u="none" strike="noStrike" dirty="0">
                          <a:solidFill>
                            <a:srgbClr val="000000"/>
                          </a:solidFill>
                          <a:effectLst/>
                          <a:latin typeface="Calibri" panose="020F0502020204030204" pitchFamily="34" charset="0"/>
                        </a:rPr>
                        <a:t>alpha, alpha-trehalose-phosphate synthase</a:t>
                      </a:r>
                    </a:p>
                  </a:txBody>
                  <a:tcPr marL="5182" marR="5182" marT="5182"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28</a:t>
                      </a:r>
                    </a:p>
                  </a:txBody>
                  <a:tcPr marL="5182" marR="5182" marT="5182"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0</a:t>
                      </a:r>
                    </a:p>
                  </a:txBody>
                  <a:tcPr marL="5182" marR="5182" marT="5182"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51.7</a:t>
                      </a:r>
                    </a:p>
                  </a:txBody>
                  <a:tcPr marL="5182" marR="5182" marT="5182"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5.72</a:t>
                      </a:r>
                    </a:p>
                  </a:txBody>
                  <a:tcPr marL="5182" marR="5182" marT="5182"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450</a:t>
                      </a:r>
                    </a:p>
                  </a:txBody>
                  <a:tcPr marL="5182" marR="5182" marT="5182"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3.80E-04</a:t>
                      </a:r>
                    </a:p>
                  </a:txBody>
                  <a:tcPr marL="5182" marR="5182" marT="5182"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0.0291</a:t>
                      </a:r>
                    </a:p>
                  </a:txBody>
                  <a:tcPr marL="5182" marR="5182" marT="5182" marB="0" anchor="b">
                    <a:lnL>
                      <a:noFill/>
                    </a:lnL>
                    <a:lnR w="6350" cap="flat" cmpd="sng" algn="ctr">
                      <a:solidFill>
                        <a:srgbClr val="4472C4"/>
                      </a:solidFill>
                      <a:prstDash val="solid"/>
                      <a:round/>
                      <a:headEnd type="none" w="med" len="med"/>
                      <a:tailEnd type="none" w="med" len="med"/>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extLst>
                  <a:ext uri="{0D108BD9-81ED-4DB2-BD59-A6C34878D82A}">
                    <a16:rowId xmlns:a16="http://schemas.microsoft.com/office/drawing/2014/main" val="26607102"/>
                  </a:ext>
                </a:extLst>
              </a:tr>
            </a:tbl>
          </a:graphicData>
        </a:graphic>
      </p:graphicFrame>
    </p:spTree>
    <p:extLst>
      <p:ext uri="{BB962C8B-B14F-4D97-AF65-F5344CB8AC3E}">
        <p14:creationId xmlns:p14="http://schemas.microsoft.com/office/powerpoint/2010/main" val="39686204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701987-5814-FD46-B56A-161BC7656CBD}"/>
              </a:ext>
            </a:extLst>
          </p:cNvPr>
          <p:cNvSpPr>
            <a:spLocks noGrp="1"/>
          </p:cNvSpPr>
          <p:nvPr>
            <p:ph type="title"/>
          </p:nvPr>
        </p:nvSpPr>
        <p:spPr>
          <a:xfrm>
            <a:off x="1036797" y="287851"/>
            <a:ext cx="10515600" cy="1325563"/>
          </a:xfrm>
        </p:spPr>
        <p:txBody>
          <a:bodyPr/>
          <a:lstStyle/>
          <a:p>
            <a:pPr algn="ctr"/>
            <a:r>
              <a:rPr lang="en-US" dirty="0"/>
              <a:t>Distributions for Mann Whitney U-test</a:t>
            </a:r>
            <a:br>
              <a:rPr lang="en-US" dirty="0"/>
            </a:br>
            <a:r>
              <a:rPr lang="en-US" sz="2400" dirty="0"/>
              <a:t>(lower power—may be more susceptible to random error and outliers?)</a:t>
            </a:r>
            <a:endParaRPr lang="en-US" dirty="0"/>
          </a:p>
        </p:txBody>
      </p:sp>
      <p:pic>
        <p:nvPicPr>
          <p:cNvPr id="7" name="Picture 6">
            <a:extLst>
              <a:ext uri="{FF2B5EF4-FFF2-40B4-BE49-F238E27FC236}">
                <a16:creationId xmlns:a16="http://schemas.microsoft.com/office/drawing/2014/main" id="{B80C7E58-99FC-9D44-A0B5-4EC42D05CA3A}"/>
              </a:ext>
            </a:extLst>
          </p:cNvPr>
          <p:cNvPicPr>
            <a:picLocks noChangeAspect="1"/>
          </p:cNvPicPr>
          <p:nvPr/>
        </p:nvPicPr>
        <p:blipFill>
          <a:blip r:embed="rId2"/>
          <a:stretch>
            <a:fillRect/>
          </a:stretch>
        </p:blipFill>
        <p:spPr>
          <a:xfrm>
            <a:off x="342945" y="1509712"/>
            <a:ext cx="5348288" cy="5348288"/>
          </a:xfrm>
          <a:prstGeom prst="rect">
            <a:avLst/>
          </a:prstGeom>
        </p:spPr>
      </p:pic>
      <p:pic>
        <p:nvPicPr>
          <p:cNvPr id="8" name="Content Placeholder 7">
            <a:extLst>
              <a:ext uri="{FF2B5EF4-FFF2-40B4-BE49-F238E27FC236}">
                <a16:creationId xmlns:a16="http://schemas.microsoft.com/office/drawing/2014/main" id="{08591093-0029-5F49-BAFC-35779895622A}"/>
              </a:ext>
            </a:extLst>
          </p:cNvPr>
          <p:cNvPicPr>
            <a:picLocks noGrp="1" noChangeAspect="1"/>
          </p:cNvPicPr>
          <p:nvPr>
            <p:ph idx="1"/>
          </p:nvPr>
        </p:nvPicPr>
        <p:blipFill>
          <a:blip r:embed="rId3"/>
          <a:stretch>
            <a:fillRect/>
          </a:stretch>
        </p:blipFill>
        <p:spPr>
          <a:xfrm>
            <a:off x="5957820" y="2065791"/>
            <a:ext cx="5594577" cy="4351338"/>
          </a:xfrm>
        </p:spPr>
      </p:pic>
    </p:spTree>
    <p:extLst>
      <p:ext uri="{BB962C8B-B14F-4D97-AF65-F5344CB8AC3E}">
        <p14:creationId xmlns:p14="http://schemas.microsoft.com/office/powerpoint/2010/main" val="12682411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F638EF-E898-CA4C-AA2E-237A0FECF667}"/>
              </a:ext>
            </a:extLst>
          </p:cNvPr>
          <p:cNvSpPr>
            <a:spLocks noGrp="1"/>
          </p:cNvSpPr>
          <p:nvPr>
            <p:ph type="title"/>
          </p:nvPr>
        </p:nvSpPr>
        <p:spPr/>
        <p:txBody>
          <a:bodyPr/>
          <a:lstStyle/>
          <a:p>
            <a:r>
              <a:rPr lang="en-US" dirty="0"/>
              <a:t>Menadione: menaquinone analog</a:t>
            </a:r>
          </a:p>
        </p:txBody>
      </p:sp>
      <p:pic>
        <p:nvPicPr>
          <p:cNvPr id="5" name="Content Placeholder 4">
            <a:extLst>
              <a:ext uri="{FF2B5EF4-FFF2-40B4-BE49-F238E27FC236}">
                <a16:creationId xmlns:a16="http://schemas.microsoft.com/office/drawing/2014/main" id="{0D8A2856-C6EF-3643-8056-6AC84F92C811}"/>
              </a:ext>
            </a:extLst>
          </p:cNvPr>
          <p:cNvPicPr>
            <a:picLocks noGrp="1" noChangeAspect="1"/>
          </p:cNvPicPr>
          <p:nvPr>
            <p:ph idx="1"/>
          </p:nvPr>
        </p:nvPicPr>
        <p:blipFill>
          <a:blip r:embed="rId2"/>
          <a:stretch>
            <a:fillRect/>
          </a:stretch>
        </p:blipFill>
        <p:spPr>
          <a:xfrm>
            <a:off x="600734" y="1571625"/>
            <a:ext cx="6189931" cy="4351338"/>
          </a:xfrm>
        </p:spPr>
      </p:pic>
      <p:sp>
        <p:nvSpPr>
          <p:cNvPr id="6" name="TextBox 5">
            <a:extLst>
              <a:ext uri="{FF2B5EF4-FFF2-40B4-BE49-F238E27FC236}">
                <a16:creationId xmlns:a16="http://schemas.microsoft.com/office/drawing/2014/main" id="{559635F3-0D5C-2346-BBB9-95E762644CA7}"/>
              </a:ext>
            </a:extLst>
          </p:cNvPr>
          <p:cNvSpPr txBox="1"/>
          <p:nvPr/>
        </p:nvSpPr>
        <p:spPr>
          <a:xfrm>
            <a:off x="6997700" y="1574800"/>
            <a:ext cx="4521200" cy="2862322"/>
          </a:xfrm>
          <a:prstGeom prst="rect">
            <a:avLst/>
          </a:prstGeom>
          <a:noFill/>
        </p:spPr>
        <p:txBody>
          <a:bodyPr wrap="square" rtlCol="0">
            <a:spAutoFit/>
          </a:bodyPr>
          <a:lstStyle/>
          <a:p>
            <a:pPr marL="285750" indent="-285750">
              <a:buFont typeface="Arial" panose="020B0604020202020204" pitchFamily="34" charset="0"/>
              <a:buChar char="•"/>
            </a:pPr>
            <a:r>
              <a:rPr lang="en-GB" sz="1800" dirty="0">
                <a:solidFill>
                  <a:srgbClr val="212121"/>
                </a:solidFill>
              </a:rPr>
              <a:t>Menadione excess known to cause increase in ROS (superoxide generator)</a:t>
            </a:r>
          </a:p>
          <a:p>
            <a:pPr marL="285750" indent="-285750">
              <a:buFont typeface="Arial" panose="020B0604020202020204" pitchFamily="34" charset="0"/>
              <a:buChar char="•"/>
            </a:pPr>
            <a:endParaRPr lang="en-GB" sz="1800" dirty="0">
              <a:solidFill>
                <a:srgbClr val="212121"/>
              </a:solidFill>
            </a:endParaRPr>
          </a:p>
          <a:p>
            <a:pPr marL="285750" indent="-285750">
              <a:buFont typeface="Arial" panose="020B0604020202020204" pitchFamily="34" charset="0"/>
              <a:buChar char="•"/>
            </a:pPr>
            <a:r>
              <a:rPr lang="en-GB" sz="1800" dirty="0">
                <a:solidFill>
                  <a:srgbClr val="212121"/>
                </a:solidFill>
              </a:rPr>
              <a:t>excess </a:t>
            </a:r>
            <a:r>
              <a:rPr lang="en-GB" sz="1800" b="1" i="1" dirty="0">
                <a:solidFill>
                  <a:srgbClr val="212121"/>
                </a:solidFill>
              </a:rPr>
              <a:t>menaquinone </a:t>
            </a:r>
            <a:r>
              <a:rPr lang="en-GB" sz="1800" dirty="0">
                <a:solidFill>
                  <a:srgbClr val="212121"/>
                </a:solidFill>
              </a:rPr>
              <a:t>is </a:t>
            </a:r>
            <a:r>
              <a:rPr lang="en-GB" sz="1800" b="1" dirty="0">
                <a:solidFill>
                  <a:srgbClr val="212121"/>
                </a:solidFill>
              </a:rPr>
              <a:t>NOT</a:t>
            </a:r>
            <a:r>
              <a:rPr lang="en-GB" sz="1800" dirty="0">
                <a:solidFill>
                  <a:srgbClr val="212121"/>
                </a:solidFill>
              </a:rPr>
              <a:t> antimicrobial, evidently, so is there an additional mechanism? (membrane disruption? EtBr uptake assays/sensitivity to SDS? Any phenotype?)</a:t>
            </a:r>
          </a:p>
          <a:p>
            <a:pPr marL="285750" indent="-285750">
              <a:buFont typeface="Arial" panose="020B0604020202020204" pitchFamily="34" charset="0"/>
              <a:buChar char="•"/>
            </a:pPr>
            <a:endParaRPr lang="en-GB" sz="1800" dirty="0">
              <a:solidFill>
                <a:srgbClr val="212121"/>
              </a:solidFill>
            </a:endParaRPr>
          </a:p>
          <a:p>
            <a:endParaRPr lang="en-US" dirty="0"/>
          </a:p>
        </p:txBody>
      </p:sp>
    </p:spTree>
    <p:extLst>
      <p:ext uri="{BB962C8B-B14F-4D97-AF65-F5344CB8AC3E}">
        <p14:creationId xmlns:p14="http://schemas.microsoft.com/office/powerpoint/2010/main" val="1539881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A6F603-12D2-8C44-9619-B904C0BF6214}"/>
              </a:ext>
            </a:extLst>
          </p:cNvPr>
          <p:cNvSpPr>
            <a:spLocks noGrp="1"/>
          </p:cNvSpPr>
          <p:nvPr>
            <p:ph type="title"/>
          </p:nvPr>
        </p:nvSpPr>
        <p:spPr/>
        <p:txBody>
          <a:bodyPr/>
          <a:lstStyle/>
          <a:p>
            <a:r>
              <a:rPr lang="en-US" dirty="0"/>
              <a:t>Mb0177 (Rv0171) Mce1c</a:t>
            </a:r>
          </a:p>
        </p:txBody>
      </p:sp>
      <p:sp>
        <p:nvSpPr>
          <p:cNvPr id="3" name="Content Placeholder 2">
            <a:extLst>
              <a:ext uri="{FF2B5EF4-FFF2-40B4-BE49-F238E27FC236}">
                <a16:creationId xmlns:a16="http://schemas.microsoft.com/office/drawing/2014/main" id="{4D6BD6E9-C045-2747-971F-09073C298467}"/>
              </a:ext>
            </a:extLst>
          </p:cNvPr>
          <p:cNvSpPr>
            <a:spLocks noGrp="1"/>
          </p:cNvSpPr>
          <p:nvPr>
            <p:ph idx="1"/>
          </p:nvPr>
        </p:nvSpPr>
        <p:spPr>
          <a:xfrm>
            <a:off x="350730" y="2008505"/>
            <a:ext cx="11614486" cy="4484370"/>
          </a:xfrm>
        </p:spPr>
        <p:txBody>
          <a:bodyPr>
            <a:noAutofit/>
          </a:bodyPr>
          <a:lstStyle/>
          <a:p>
            <a:r>
              <a:rPr lang="en-US" sz="1600" dirty="0"/>
              <a:t>99.8% identity in 515 aa overlap</a:t>
            </a:r>
          </a:p>
          <a:p>
            <a:r>
              <a:rPr lang="en-US" sz="1600" dirty="0"/>
              <a:t>Mce1c is part of a 13-gene operon, which can be polycistronic Rv0166-Rv0178 with 8-gene ‘core operon’ including Rv0167-Rv0174. (</a:t>
            </a:r>
            <a:r>
              <a:rPr lang="en-US" sz="1600" dirty="0" err="1"/>
              <a:t>Casali</a:t>
            </a:r>
            <a:r>
              <a:rPr lang="en-US" sz="1600" dirty="0"/>
              <a:t> et al., 2006, </a:t>
            </a:r>
            <a:r>
              <a:rPr lang="en-US" sz="1600" dirty="0" err="1"/>
              <a:t>Jnl</a:t>
            </a:r>
            <a:r>
              <a:rPr lang="en-US" sz="1600" dirty="0"/>
              <a:t> of Bacteriology).</a:t>
            </a:r>
          </a:p>
          <a:p>
            <a:r>
              <a:rPr lang="en-US" sz="1600" dirty="0"/>
              <a:t>Inactivation/deletion of entire mce1 operon (above) leads to less virulent mouse infection, though no growth inhibition (yrbE1B::</a:t>
            </a:r>
            <a:r>
              <a:rPr lang="en-US" sz="1600" dirty="0" err="1"/>
              <a:t>hyg</a:t>
            </a:r>
            <a:r>
              <a:rPr lang="en-US" sz="1600" dirty="0"/>
              <a:t> mutant with RT-PCR confirmation of no mce1B, mce1C expression) (</a:t>
            </a:r>
            <a:r>
              <a:rPr lang="en-US" sz="1600" dirty="0" err="1"/>
              <a:t>Gioffré</a:t>
            </a:r>
            <a:r>
              <a:rPr lang="en-US" sz="1600" dirty="0"/>
              <a:t> et al, 2005, </a:t>
            </a:r>
            <a:r>
              <a:rPr lang="en-US" sz="1600" i="1" dirty="0"/>
              <a:t>Microbes and Infection</a:t>
            </a:r>
            <a:r>
              <a:rPr lang="en-US" sz="1600" dirty="0"/>
              <a:t>)</a:t>
            </a:r>
          </a:p>
          <a:p>
            <a:r>
              <a:rPr lang="en-US" sz="1600" dirty="0"/>
              <a:t>Non-essential gene for in vitro growth of H37Rv, by analysis of saturated Himar1 transposon libraries (see DeJesus et al. 2017). </a:t>
            </a:r>
          </a:p>
          <a:p>
            <a:r>
              <a:rPr lang="en-US" sz="1600" dirty="0"/>
              <a:t>Required for growth in C57BL/6J mouse spleen, by transposon site hybridization (</a:t>
            </a:r>
            <a:r>
              <a:rPr lang="en-US" sz="1600" dirty="0" err="1"/>
              <a:t>TraSH</a:t>
            </a:r>
            <a:r>
              <a:rPr lang="en-US" sz="1600" dirty="0"/>
              <a:t>) in H37Rv (See </a:t>
            </a:r>
            <a:r>
              <a:rPr lang="en-US" sz="1600" dirty="0" err="1"/>
              <a:t>Sassetti</a:t>
            </a:r>
            <a:r>
              <a:rPr lang="en-US" sz="1600" dirty="0"/>
              <a:t> and Rubin, 2003). Required for survival in primary murine macrophages, by transposon site hybridization (</a:t>
            </a:r>
            <a:r>
              <a:rPr lang="en-US" sz="1600" dirty="0" err="1"/>
              <a:t>TraSH</a:t>
            </a:r>
            <a:r>
              <a:rPr lang="en-US" sz="1600" dirty="0"/>
              <a:t>) in H37Rv (See </a:t>
            </a:r>
            <a:r>
              <a:rPr lang="en-US" sz="1600" dirty="0" err="1"/>
              <a:t>Rengarajan</a:t>
            </a:r>
            <a:r>
              <a:rPr lang="en-US" sz="1600" dirty="0"/>
              <a:t> et al., 2005). </a:t>
            </a:r>
          </a:p>
          <a:p>
            <a:r>
              <a:rPr lang="en-US" sz="1600" dirty="0"/>
              <a:t>Non </a:t>
            </a:r>
            <a:r>
              <a:rPr lang="en-US" sz="1600" dirty="0" err="1"/>
              <a:t>signif</a:t>
            </a:r>
            <a:r>
              <a:rPr lang="en-US" sz="1600" dirty="0"/>
              <a:t> -log2FC in some animals, but pooled log2FC marginal. The rest of the ‘core’ operon (yrbE1A-mce1F) very attenuated with all but yrbE1A and mce1C reaching significance cutoff.  All are attenuated in mice (</a:t>
            </a:r>
            <a:r>
              <a:rPr lang="en-US" sz="1600" dirty="0" err="1"/>
              <a:t>bellerose</a:t>
            </a:r>
            <a:r>
              <a:rPr lang="en-US" sz="1600" dirty="0"/>
              <a:t>, 2020)</a:t>
            </a:r>
          </a:p>
          <a:p>
            <a:r>
              <a:rPr lang="en-US" sz="1600" dirty="0"/>
              <a:t>mce1C is the only member of operon with SNPs (SYN) in WGS global collections of MTBC (</a:t>
            </a:r>
            <a:r>
              <a:rPr lang="en-US" sz="1600" dirty="0" err="1"/>
              <a:t>Zwyer</a:t>
            </a:r>
            <a:r>
              <a:rPr lang="en-US" sz="1600" dirty="0"/>
              <a:t> et al, 2021, </a:t>
            </a:r>
            <a:r>
              <a:rPr lang="en-US" sz="1600" i="1" dirty="0"/>
              <a:t>Open Research Europe</a:t>
            </a:r>
            <a:r>
              <a:rPr lang="en-US" sz="1600" dirty="0"/>
              <a:t>). These are at gene positions 390 for La1.6 (formerly Af1, West African group of pyrazinamide-susceptible </a:t>
            </a:r>
            <a:r>
              <a:rPr lang="en-US" sz="1600" dirty="0" err="1"/>
              <a:t>Mbovis</a:t>
            </a:r>
            <a:r>
              <a:rPr lang="en-US" sz="1600" dirty="0"/>
              <a:t>) and 1096 (unknown lineage, related to genomes from cervids in US).</a:t>
            </a:r>
          </a:p>
          <a:p>
            <a:r>
              <a:rPr lang="en-US" sz="1600" dirty="0"/>
              <a:t>TRANSIT-HMM: NE in negative and GD in positive, has 24 TA sites</a:t>
            </a:r>
          </a:p>
          <a:p>
            <a:r>
              <a:rPr lang="en-US" sz="1600" dirty="0"/>
              <a:t>Hub gene in </a:t>
            </a:r>
            <a:r>
              <a:rPr lang="en-US" sz="1600" dirty="0" err="1"/>
              <a:t>midnightblue</a:t>
            </a:r>
            <a:r>
              <a:rPr lang="en-US" sz="1600" dirty="0"/>
              <a:t> module (enriched in UTRs)</a:t>
            </a:r>
          </a:p>
        </p:txBody>
      </p:sp>
      <p:pic>
        <p:nvPicPr>
          <p:cNvPr id="5" name="Picture 4">
            <a:extLst>
              <a:ext uri="{FF2B5EF4-FFF2-40B4-BE49-F238E27FC236}">
                <a16:creationId xmlns:a16="http://schemas.microsoft.com/office/drawing/2014/main" id="{7AD02B8F-16CE-FF48-943A-1D915EFFCE57}"/>
              </a:ext>
            </a:extLst>
          </p:cNvPr>
          <p:cNvPicPr>
            <a:picLocks noChangeAspect="1"/>
          </p:cNvPicPr>
          <p:nvPr/>
        </p:nvPicPr>
        <p:blipFill>
          <a:blip r:embed="rId2"/>
          <a:stretch>
            <a:fillRect/>
          </a:stretch>
        </p:blipFill>
        <p:spPr>
          <a:xfrm>
            <a:off x="7075715" y="1204913"/>
            <a:ext cx="4889500" cy="971550"/>
          </a:xfrm>
          <a:prstGeom prst="rect">
            <a:avLst/>
          </a:prstGeom>
        </p:spPr>
      </p:pic>
    </p:spTree>
    <p:extLst>
      <p:ext uri="{BB962C8B-B14F-4D97-AF65-F5344CB8AC3E}">
        <p14:creationId xmlns:p14="http://schemas.microsoft.com/office/powerpoint/2010/main" val="22902105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DDAAF7-96A9-254A-94A1-82B6F2D3D328}"/>
              </a:ext>
            </a:extLst>
          </p:cNvPr>
          <p:cNvSpPr>
            <a:spLocks noGrp="1"/>
          </p:cNvSpPr>
          <p:nvPr>
            <p:ph type="title"/>
          </p:nvPr>
        </p:nvSpPr>
        <p:spPr/>
        <p:txBody>
          <a:bodyPr/>
          <a:lstStyle/>
          <a:p>
            <a:r>
              <a:rPr lang="en-US" dirty="0"/>
              <a:t>Mb0367c/Rv0360c</a:t>
            </a:r>
            <a:br>
              <a:rPr lang="en-US" dirty="0"/>
            </a:br>
            <a:r>
              <a:rPr lang="en-US" dirty="0"/>
              <a:t>Conserved hypothetical protein</a:t>
            </a:r>
          </a:p>
        </p:txBody>
      </p:sp>
      <p:sp>
        <p:nvSpPr>
          <p:cNvPr id="3" name="Content Placeholder 2">
            <a:extLst>
              <a:ext uri="{FF2B5EF4-FFF2-40B4-BE49-F238E27FC236}">
                <a16:creationId xmlns:a16="http://schemas.microsoft.com/office/drawing/2014/main" id="{89273B55-52E6-E04C-8B06-E30EAE11AF7A}"/>
              </a:ext>
            </a:extLst>
          </p:cNvPr>
          <p:cNvSpPr>
            <a:spLocks noGrp="1"/>
          </p:cNvSpPr>
          <p:nvPr>
            <p:ph idx="1"/>
          </p:nvPr>
        </p:nvSpPr>
        <p:spPr/>
        <p:txBody>
          <a:bodyPr/>
          <a:lstStyle/>
          <a:p>
            <a:r>
              <a:rPr lang="en-US" dirty="0"/>
              <a:t>TRANSIT-HMM:  NE in both conditions</a:t>
            </a:r>
          </a:p>
          <a:p>
            <a:r>
              <a:rPr lang="en-US" dirty="0"/>
              <a:t>Has </a:t>
            </a:r>
            <a:r>
              <a:rPr lang="en-US" dirty="0" err="1"/>
              <a:t>sigF</a:t>
            </a:r>
            <a:r>
              <a:rPr lang="en-US" dirty="0"/>
              <a:t> binding consensus sequence and differentially regulated between ∆</a:t>
            </a:r>
            <a:r>
              <a:rPr lang="en-US" dirty="0" err="1"/>
              <a:t>sigF</a:t>
            </a:r>
            <a:r>
              <a:rPr lang="en-US" dirty="0"/>
              <a:t> stationary and WT biofilm </a:t>
            </a:r>
            <a:r>
              <a:rPr lang="en-US" sz="2000" dirty="0"/>
              <a:t>(Dutta et al, 2019, Tuberculosis)</a:t>
            </a:r>
          </a:p>
          <a:p>
            <a:pPr lvl="1"/>
            <a:r>
              <a:rPr lang="en-US" dirty="0" err="1"/>
              <a:t>sigF</a:t>
            </a:r>
            <a:r>
              <a:rPr lang="en-US" dirty="0"/>
              <a:t> regulates genes involved with oxidative stress response and cell wall synthesis/architecture</a:t>
            </a:r>
          </a:p>
          <a:p>
            <a:pPr lvl="1"/>
            <a:endParaRPr lang="en-US" dirty="0"/>
          </a:p>
          <a:p>
            <a:pPr marL="49213" lvl="1" indent="407988"/>
            <a:r>
              <a:rPr lang="en-US" dirty="0"/>
              <a:t>Hub in </a:t>
            </a:r>
            <a:r>
              <a:rPr lang="en-US" dirty="0" err="1"/>
              <a:t>midnightblue</a:t>
            </a:r>
            <a:r>
              <a:rPr lang="en-US" dirty="0"/>
              <a:t> module (same as </a:t>
            </a:r>
            <a:r>
              <a:rPr lang="en-US" i="1" dirty="0"/>
              <a:t>mce1C)</a:t>
            </a:r>
          </a:p>
        </p:txBody>
      </p:sp>
    </p:spTree>
    <p:extLst>
      <p:ext uri="{BB962C8B-B14F-4D97-AF65-F5344CB8AC3E}">
        <p14:creationId xmlns:p14="http://schemas.microsoft.com/office/powerpoint/2010/main" val="11472141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941BA2-3268-414F-B6E9-488218B83E1E}"/>
              </a:ext>
            </a:extLst>
          </p:cNvPr>
          <p:cNvSpPr>
            <a:spLocks noGrp="1"/>
          </p:cNvSpPr>
          <p:nvPr>
            <p:ph type="title"/>
          </p:nvPr>
        </p:nvSpPr>
        <p:spPr/>
        <p:txBody>
          <a:bodyPr>
            <a:normAutofit/>
          </a:bodyPr>
          <a:lstStyle/>
          <a:p>
            <a:r>
              <a:rPr lang="en-US" dirty="0"/>
              <a:t>MB1217c	(Rv1185c) fadD21	</a:t>
            </a:r>
            <a:br>
              <a:rPr lang="en-US" dirty="0"/>
            </a:br>
            <a:endParaRPr lang="en-US" dirty="0"/>
          </a:p>
        </p:txBody>
      </p:sp>
      <p:sp>
        <p:nvSpPr>
          <p:cNvPr id="3" name="Content Placeholder 2">
            <a:extLst>
              <a:ext uri="{FF2B5EF4-FFF2-40B4-BE49-F238E27FC236}">
                <a16:creationId xmlns:a16="http://schemas.microsoft.com/office/drawing/2014/main" id="{6C4AD4B4-81E0-E74B-A8EB-36E727633824}"/>
              </a:ext>
            </a:extLst>
          </p:cNvPr>
          <p:cNvSpPr>
            <a:spLocks noGrp="1"/>
          </p:cNvSpPr>
          <p:nvPr>
            <p:ph idx="1"/>
          </p:nvPr>
        </p:nvSpPr>
        <p:spPr/>
        <p:txBody>
          <a:bodyPr>
            <a:normAutofit fontScale="92500" lnSpcReduction="10000"/>
          </a:bodyPr>
          <a:lstStyle/>
          <a:p>
            <a:r>
              <a:rPr lang="en-US" dirty="0"/>
              <a:t>probable fatty-acid-amp ligase fadd21 (fatty-acid-amp synthetase) (fatty-acid-amp synthase), possibly involved in lipid degradation</a:t>
            </a:r>
          </a:p>
          <a:p>
            <a:r>
              <a:rPr lang="en-GB" b="0" i="0" dirty="0">
                <a:solidFill>
                  <a:srgbClr val="333333"/>
                </a:solidFill>
                <a:effectLst/>
                <a:latin typeface="Helvetica Neue" panose="02000503000000020004" pitchFamily="2" charset="0"/>
              </a:rPr>
              <a:t>100% identity in 578 aa overlap to Rv1185c</a:t>
            </a:r>
          </a:p>
          <a:p>
            <a:r>
              <a:rPr lang="en-US" dirty="0"/>
              <a:t>TRANSIT-HMM: NE in negative, GD in positive.</a:t>
            </a:r>
          </a:p>
          <a:p>
            <a:r>
              <a:rPr lang="en-US" dirty="0"/>
              <a:t>In our in-vivo study showed only slight + LFC (not significant) (could be issue of saturation?)</a:t>
            </a:r>
          </a:p>
          <a:p>
            <a:r>
              <a:rPr lang="en-US" dirty="0"/>
              <a:t>Non-essential gene for in vitro growth of H37Rv, by analysis of saturated Himar1 transposon libraries (see DeJesus et al. 2017). Required for growth in C57BL/6J mouse spleen, by transposon site hybridization (</a:t>
            </a:r>
            <a:r>
              <a:rPr lang="en-US" dirty="0" err="1"/>
              <a:t>TraSH</a:t>
            </a:r>
            <a:r>
              <a:rPr lang="en-US" dirty="0"/>
              <a:t>) in H37Rv (See </a:t>
            </a:r>
            <a:r>
              <a:rPr lang="en-US" dirty="0" err="1"/>
              <a:t>Sassetti</a:t>
            </a:r>
            <a:r>
              <a:rPr lang="en-US" dirty="0"/>
              <a:t> and Rubin, 2003).</a:t>
            </a:r>
          </a:p>
          <a:p>
            <a:r>
              <a:rPr lang="en-US" dirty="0"/>
              <a:t>Hub in  ‘orange’ module (enriched for UTRs)</a:t>
            </a:r>
          </a:p>
          <a:p>
            <a:endParaRPr lang="en-US" dirty="0"/>
          </a:p>
        </p:txBody>
      </p:sp>
    </p:spTree>
    <p:extLst>
      <p:ext uri="{BB962C8B-B14F-4D97-AF65-F5344CB8AC3E}">
        <p14:creationId xmlns:p14="http://schemas.microsoft.com/office/powerpoint/2010/main" val="25201179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BFD278-B07B-9643-8689-FD3870CCE691}"/>
              </a:ext>
            </a:extLst>
          </p:cNvPr>
          <p:cNvSpPr>
            <a:spLocks noGrp="1"/>
          </p:cNvSpPr>
          <p:nvPr>
            <p:ph type="title"/>
          </p:nvPr>
        </p:nvSpPr>
        <p:spPr/>
        <p:txBody>
          <a:bodyPr/>
          <a:lstStyle/>
          <a:p>
            <a:r>
              <a:rPr lang="en-US" dirty="0"/>
              <a:t>fadD21 is regulated by </a:t>
            </a:r>
            <a:r>
              <a:rPr lang="en-US" dirty="0" err="1"/>
              <a:t>PhoP</a:t>
            </a:r>
            <a:endParaRPr lang="en-US" dirty="0"/>
          </a:p>
        </p:txBody>
      </p:sp>
      <p:sp>
        <p:nvSpPr>
          <p:cNvPr id="3" name="Content Placeholder 2">
            <a:extLst>
              <a:ext uri="{FF2B5EF4-FFF2-40B4-BE49-F238E27FC236}">
                <a16:creationId xmlns:a16="http://schemas.microsoft.com/office/drawing/2014/main" id="{58F60B97-AD4C-0944-BD0B-139A237D42FB}"/>
              </a:ext>
            </a:extLst>
          </p:cNvPr>
          <p:cNvSpPr>
            <a:spLocks noGrp="1"/>
          </p:cNvSpPr>
          <p:nvPr>
            <p:ph idx="1"/>
          </p:nvPr>
        </p:nvSpPr>
        <p:spPr>
          <a:xfrm>
            <a:off x="838199" y="1825625"/>
            <a:ext cx="5849983" cy="4312150"/>
          </a:xfrm>
        </p:spPr>
        <p:txBody>
          <a:bodyPr>
            <a:normAutofit fontScale="77500" lnSpcReduction="20000"/>
          </a:bodyPr>
          <a:lstStyle/>
          <a:p>
            <a:r>
              <a:rPr lang="en-US" dirty="0"/>
              <a:t>Contains </a:t>
            </a:r>
            <a:r>
              <a:rPr lang="en-US" dirty="0" err="1"/>
              <a:t>phoP</a:t>
            </a:r>
            <a:r>
              <a:rPr lang="en-US" dirty="0"/>
              <a:t> binding site/motif (Cimino et al, 2012, </a:t>
            </a:r>
            <a:r>
              <a:rPr lang="en-US" i="1" dirty="0"/>
              <a:t>PLOS One)</a:t>
            </a:r>
          </a:p>
          <a:p>
            <a:r>
              <a:rPr lang="en-US" dirty="0"/>
              <a:t>Possible virulence factor—involved in cell wall composition, pH regulator</a:t>
            </a:r>
          </a:p>
          <a:p>
            <a:r>
              <a:rPr lang="en-US" dirty="0"/>
              <a:t>FadD21 (with PapA3 and Pks3/4) generate diacyl trehalose (DAT) on cytosolic face of PM (</a:t>
            </a:r>
            <a:r>
              <a:rPr lang="en-US" dirty="0" err="1"/>
              <a:t>Belardinelli</a:t>
            </a:r>
            <a:r>
              <a:rPr lang="en-US" dirty="0"/>
              <a:t> et al, 2014, JBC)</a:t>
            </a:r>
          </a:p>
          <a:p>
            <a:r>
              <a:rPr lang="en-US" dirty="0"/>
              <a:t>DAT substrates converted to PAT by Chp2 and transported to periplasmic space by MmpL10</a:t>
            </a:r>
          </a:p>
          <a:p>
            <a:r>
              <a:rPr lang="en-US" dirty="0"/>
              <a:t>fadD21 is overexpressed in NRP1 and NRP2 with mixed lipids/cholesterol (causes reductive stress and </a:t>
            </a:r>
            <a:r>
              <a:rPr lang="en-US" dirty="0" err="1"/>
              <a:t>accumul</a:t>
            </a:r>
            <a:r>
              <a:rPr lang="en-US" dirty="0"/>
              <a:t> of toxic compounds such as </a:t>
            </a:r>
            <a:r>
              <a:rPr lang="en-US" dirty="0" err="1"/>
              <a:t>proprionyl</a:t>
            </a:r>
            <a:r>
              <a:rPr lang="en-US" dirty="0"/>
              <a:t>-CoA) (Soto-Ramirez et al, 2017, </a:t>
            </a:r>
            <a:r>
              <a:rPr lang="en-US" i="1" dirty="0"/>
              <a:t>Tuberculosis</a:t>
            </a:r>
            <a:r>
              <a:rPr lang="en-US" dirty="0"/>
              <a:t>)</a:t>
            </a:r>
          </a:p>
          <a:p>
            <a:endParaRPr lang="en-US" dirty="0"/>
          </a:p>
        </p:txBody>
      </p:sp>
      <p:pic>
        <p:nvPicPr>
          <p:cNvPr id="5" name="Picture 4">
            <a:extLst>
              <a:ext uri="{FF2B5EF4-FFF2-40B4-BE49-F238E27FC236}">
                <a16:creationId xmlns:a16="http://schemas.microsoft.com/office/drawing/2014/main" id="{99656FE1-5C8B-914C-A6A3-1D724C51D812}"/>
              </a:ext>
            </a:extLst>
          </p:cNvPr>
          <p:cNvPicPr>
            <a:picLocks noChangeAspect="1"/>
          </p:cNvPicPr>
          <p:nvPr/>
        </p:nvPicPr>
        <p:blipFill>
          <a:blip r:embed="rId2"/>
          <a:stretch>
            <a:fillRect/>
          </a:stretch>
        </p:blipFill>
        <p:spPr>
          <a:xfrm>
            <a:off x="7101840" y="1434602"/>
            <a:ext cx="4736062" cy="4703173"/>
          </a:xfrm>
          <a:prstGeom prst="rect">
            <a:avLst/>
          </a:prstGeom>
        </p:spPr>
      </p:pic>
    </p:spTree>
    <p:extLst>
      <p:ext uri="{BB962C8B-B14F-4D97-AF65-F5344CB8AC3E}">
        <p14:creationId xmlns:p14="http://schemas.microsoft.com/office/powerpoint/2010/main" val="40547739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3B45F7-8079-8542-85DC-B4E786E5F839}"/>
              </a:ext>
            </a:extLst>
          </p:cNvPr>
          <p:cNvSpPr>
            <a:spLocks noGrp="1"/>
          </p:cNvSpPr>
          <p:nvPr>
            <p:ph type="title"/>
          </p:nvPr>
        </p:nvSpPr>
        <p:spPr/>
        <p:txBody>
          <a:bodyPr>
            <a:normAutofit/>
          </a:bodyPr>
          <a:lstStyle/>
          <a:p>
            <a:r>
              <a:rPr lang="en-US" dirty="0"/>
              <a:t>MB1552	wbbL2  (Rv1525)</a:t>
            </a:r>
          </a:p>
        </p:txBody>
      </p:sp>
      <p:sp>
        <p:nvSpPr>
          <p:cNvPr id="3" name="Content Placeholder 2">
            <a:extLst>
              <a:ext uri="{FF2B5EF4-FFF2-40B4-BE49-F238E27FC236}">
                <a16:creationId xmlns:a16="http://schemas.microsoft.com/office/drawing/2014/main" id="{FDD163C7-17F2-514E-AB7C-1A288D38A20B}"/>
              </a:ext>
            </a:extLst>
          </p:cNvPr>
          <p:cNvSpPr>
            <a:spLocks noGrp="1"/>
          </p:cNvSpPr>
          <p:nvPr>
            <p:ph idx="1"/>
          </p:nvPr>
        </p:nvSpPr>
        <p:spPr>
          <a:xfrm>
            <a:off x="701458" y="1352811"/>
            <a:ext cx="11035430" cy="5140064"/>
          </a:xfrm>
        </p:spPr>
        <p:txBody>
          <a:bodyPr>
            <a:normAutofit fontScale="92500" lnSpcReduction="20000"/>
          </a:bodyPr>
          <a:lstStyle/>
          <a:p>
            <a:r>
              <a:rPr lang="en-US" dirty="0"/>
              <a:t>in </a:t>
            </a:r>
            <a:r>
              <a:rPr lang="en-US" dirty="0" err="1"/>
              <a:t>Mtb</a:t>
            </a:r>
            <a:r>
              <a:rPr lang="en-US" dirty="0"/>
              <a:t> (100% identity in 261 aa overlap)</a:t>
            </a:r>
          </a:p>
          <a:p>
            <a:r>
              <a:rPr lang="en-US" dirty="0"/>
              <a:t>Non-essential gene for in vitro growth of H37Rv, by analysis of saturated Himar1 transposon libraries (see DeJesus et al. 2017). Essential by Griffin et al 2011</a:t>
            </a:r>
          </a:p>
          <a:p>
            <a:r>
              <a:rPr lang="en-US" dirty="0"/>
              <a:t>Found to be deleted (partially or completely) in one or more clinical </a:t>
            </a:r>
            <a:r>
              <a:rPr lang="en-US" dirty="0" err="1"/>
              <a:t>Mtb</a:t>
            </a:r>
            <a:r>
              <a:rPr lang="en-US" dirty="0"/>
              <a:t> isolates (See </a:t>
            </a:r>
            <a:r>
              <a:rPr lang="en-US" dirty="0" err="1"/>
              <a:t>Tsolaki</a:t>
            </a:r>
            <a:r>
              <a:rPr lang="en-US" dirty="0"/>
              <a:t> et al., 2004).</a:t>
            </a:r>
          </a:p>
          <a:p>
            <a:r>
              <a:rPr lang="en-US" dirty="0"/>
              <a:t>TRANSIT-HMM:  NE in negative, GD in positive</a:t>
            </a:r>
          </a:p>
          <a:p>
            <a:r>
              <a:rPr lang="en-US" dirty="0"/>
              <a:t>Important in cell envelope integrity:</a:t>
            </a:r>
          </a:p>
          <a:p>
            <a:pPr lvl="1"/>
            <a:r>
              <a:rPr lang="en-US" dirty="0"/>
              <a:t> Involved in cell wall arabinogalactan linker formation (links </a:t>
            </a:r>
            <a:r>
              <a:rPr lang="en-US" dirty="0" err="1"/>
              <a:t>mycolyl</a:t>
            </a:r>
            <a:r>
              <a:rPr lang="en-US" dirty="0"/>
              <a:t>-arabinogalactan to peptidoglycan layer)</a:t>
            </a:r>
          </a:p>
          <a:p>
            <a:pPr lvl="1"/>
            <a:r>
              <a:rPr lang="en-US" dirty="0"/>
              <a:t>Phosphorylated by </a:t>
            </a:r>
            <a:r>
              <a:rPr lang="en-US" dirty="0" err="1"/>
              <a:t>PknG</a:t>
            </a:r>
            <a:r>
              <a:rPr lang="en-US" dirty="0"/>
              <a:t> in vitro (Deng et al, 2014, </a:t>
            </a:r>
            <a:r>
              <a:rPr lang="en-US" i="1" dirty="0"/>
              <a:t>Cell Reports)</a:t>
            </a:r>
            <a:endParaRPr lang="en-US" dirty="0"/>
          </a:p>
          <a:p>
            <a:r>
              <a:rPr lang="en-US" dirty="0"/>
              <a:t>Uses </a:t>
            </a:r>
            <a:r>
              <a:rPr lang="en-US" dirty="0" err="1"/>
              <a:t>dTDP</a:t>
            </a:r>
            <a:r>
              <a:rPr lang="en-US" dirty="0"/>
              <a:t>-L-rhamnose as substrate to insert the </a:t>
            </a:r>
            <a:r>
              <a:rPr lang="en-US" dirty="0" err="1"/>
              <a:t>rhamnosyl</a:t>
            </a:r>
            <a:r>
              <a:rPr lang="en-US" dirty="0"/>
              <a:t> residue into the cell wall (Deng et al, 2014, </a:t>
            </a:r>
            <a:r>
              <a:rPr lang="en-US" i="1" dirty="0"/>
              <a:t>Cell Reports</a:t>
            </a:r>
            <a:r>
              <a:rPr lang="en-US" dirty="0"/>
              <a:t>). Rhamnose is glycan not found in humans</a:t>
            </a:r>
          </a:p>
          <a:p>
            <a:r>
              <a:rPr lang="en-US" dirty="0"/>
              <a:t>Part of operon Rv1523, Rv1524 and Rv1525</a:t>
            </a:r>
          </a:p>
          <a:p>
            <a:endParaRPr lang="en-US" dirty="0"/>
          </a:p>
        </p:txBody>
      </p:sp>
    </p:spTree>
    <p:extLst>
      <p:ext uri="{BB962C8B-B14F-4D97-AF65-F5344CB8AC3E}">
        <p14:creationId xmlns:p14="http://schemas.microsoft.com/office/powerpoint/2010/main" val="39027974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269488-F9A7-5F44-89FF-F19B2F679D2C}"/>
              </a:ext>
            </a:extLst>
          </p:cNvPr>
          <p:cNvSpPr>
            <a:spLocks noGrp="1"/>
          </p:cNvSpPr>
          <p:nvPr>
            <p:ph type="title"/>
          </p:nvPr>
        </p:nvSpPr>
        <p:spPr/>
        <p:txBody>
          <a:bodyPr>
            <a:normAutofit/>
          </a:bodyPr>
          <a:lstStyle/>
          <a:p>
            <a:r>
              <a:rPr lang="en-US" dirty="0"/>
              <a:t>Head-to-head </a:t>
            </a:r>
            <a:r>
              <a:rPr lang="en-US" dirty="0" err="1"/>
              <a:t>txn</a:t>
            </a:r>
            <a:r>
              <a:rPr lang="en-US" dirty="0"/>
              <a:t> of Rv1525 with Rv1526 (and pks5)</a:t>
            </a:r>
          </a:p>
        </p:txBody>
      </p:sp>
      <p:sp>
        <p:nvSpPr>
          <p:cNvPr id="3" name="Content Placeholder 2">
            <a:extLst>
              <a:ext uri="{FF2B5EF4-FFF2-40B4-BE49-F238E27FC236}">
                <a16:creationId xmlns:a16="http://schemas.microsoft.com/office/drawing/2014/main" id="{96D6703B-519B-504D-905A-6E10AFE3D727}"/>
              </a:ext>
            </a:extLst>
          </p:cNvPr>
          <p:cNvSpPr>
            <a:spLocks noGrp="1"/>
          </p:cNvSpPr>
          <p:nvPr>
            <p:ph idx="1"/>
          </p:nvPr>
        </p:nvSpPr>
        <p:spPr/>
        <p:txBody>
          <a:bodyPr/>
          <a:lstStyle/>
          <a:p>
            <a:r>
              <a:rPr lang="en-US" dirty="0"/>
              <a:t>Putative sRNA could also be a 3’ UTR from run-on txt of Rv1525/wbbL2 (TSS at 1721140)</a:t>
            </a:r>
          </a:p>
          <a:p>
            <a:r>
              <a:rPr lang="en-US" dirty="0"/>
              <a:t>Extended 3’ UTR is antisense to Rv1526 in exponential, not really expressed in extended hypoxia</a:t>
            </a:r>
            <a:br>
              <a:rPr lang="en-US" dirty="0"/>
            </a:br>
            <a:endParaRPr lang="en-US" dirty="0"/>
          </a:p>
        </p:txBody>
      </p:sp>
      <p:pic>
        <p:nvPicPr>
          <p:cNvPr id="7" name="Picture 6">
            <a:extLst>
              <a:ext uri="{FF2B5EF4-FFF2-40B4-BE49-F238E27FC236}">
                <a16:creationId xmlns:a16="http://schemas.microsoft.com/office/drawing/2014/main" id="{9F255A41-294E-CC4F-93D2-62564A319269}"/>
              </a:ext>
            </a:extLst>
          </p:cNvPr>
          <p:cNvPicPr>
            <a:picLocks noChangeAspect="1"/>
          </p:cNvPicPr>
          <p:nvPr/>
        </p:nvPicPr>
        <p:blipFill rotWithShape="1">
          <a:blip r:embed="rId2"/>
          <a:srcRect l="9774" t="799" r="10139" b="40999"/>
          <a:stretch/>
        </p:blipFill>
        <p:spPr>
          <a:xfrm>
            <a:off x="2242159" y="3541196"/>
            <a:ext cx="7340254" cy="3135175"/>
          </a:xfrm>
          <a:prstGeom prst="rect">
            <a:avLst/>
          </a:prstGeom>
        </p:spPr>
      </p:pic>
    </p:spTree>
    <p:extLst>
      <p:ext uri="{BB962C8B-B14F-4D97-AF65-F5344CB8AC3E}">
        <p14:creationId xmlns:p14="http://schemas.microsoft.com/office/powerpoint/2010/main" val="29027440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53F29798-D584-4792-9B62-3F5F5C36D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10AFFDF-54E2-B947-8110-BE0B361818AE}"/>
              </a:ext>
            </a:extLst>
          </p:cNvPr>
          <p:cNvSpPr>
            <a:spLocks noGrp="1"/>
          </p:cNvSpPr>
          <p:nvPr>
            <p:ph type="title"/>
          </p:nvPr>
        </p:nvSpPr>
        <p:spPr>
          <a:xfrm>
            <a:off x="838200" y="184805"/>
            <a:ext cx="3783227" cy="4560190"/>
          </a:xfrm>
        </p:spPr>
        <p:txBody>
          <a:bodyPr vert="horz" lIns="91440" tIns="45720" rIns="91440" bIns="45720" rtlCol="0" anchor="ctr">
            <a:normAutofit/>
          </a:bodyPr>
          <a:lstStyle/>
          <a:p>
            <a:r>
              <a:rPr lang="en-US" sz="5200" kern="1200" dirty="0">
                <a:solidFill>
                  <a:schemeClr val="tx1"/>
                </a:solidFill>
                <a:latin typeface="+mj-lt"/>
                <a:ea typeface="+mj-ea"/>
                <a:cs typeface="+mj-cs"/>
              </a:rPr>
              <a:t>Insertion density</a:t>
            </a:r>
          </a:p>
        </p:txBody>
      </p:sp>
      <p:pic>
        <p:nvPicPr>
          <p:cNvPr id="10" name="Picture 9">
            <a:extLst>
              <a:ext uri="{FF2B5EF4-FFF2-40B4-BE49-F238E27FC236}">
                <a16:creationId xmlns:a16="http://schemas.microsoft.com/office/drawing/2014/main" id="{124DF0A5-528D-614D-B6A7-9FFEEBA1AFF7}"/>
              </a:ext>
            </a:extLst>
          </p:cNvPr>
          <p:cNvPicPr>
            <a:picLocks noChangeAspect="1"/>
          </p:cNvPicPr>
          <p:nvPr/>
        </p:nvPicPr>
        <p:blipFill>
          <a:blip r:embed="rId2"/>
          <a:stretch>
            <a:fillRect/>
          </a:stretch>
        </p:blipFill>
        <p:spPr>
          <a:xfrm>
            <a:off x="5461687" y="559315"/>
            <a:ext cx="5581136" cy="5581136"/>
          </a:xfrm>
          <a:prstGeom prst="rect">
            <a:avLst/>
          </a:prstGeom>
        </p:spPr>
      </p:pic>
      <p:sp>
        <p:nvSpPr>
          <p:cNvPr id="12" name="TextBox 11">
            <a:extLst>
              <a:ext uri="{FF2B5EF4-FFF2-40B4-BE49-F238E27FC236}">
                <a16:creationId xmlns:a16="http://schemas.microsoft.com/office/drawing/2014/main" id="{339B8EB6-6425-9743-B36B-CD6BD32C7631}"/>
              </a:ext>
            </a:extLst>
          </p:cNvPr>
          <p:cNvSpPr txBox="1"/>
          <p:nvPr/>
        </p:nvSpPr>
        <p:spPr>
          <a:xfrm>
            <a:off x="698426" y="3590833"/>
            <a:ext cx="4064836" cy="2308324"/>
          </a:xfrm>
          <a:prstGeom prst="rect">
            <a:avLst/>
          </a:prstGeom>
          <a:noFill/>
        </p:spPr>
        <p:txBody>
          <a:bodyPr wrap="square" rtlCol="0">
            <a:spAutoFit/>
          </a:bodyPr>
          <a:lstStyle/>
          <a:p>
            <a:r>
              <a:rPr lang="en-US" dirty="0"/>
              <a:t>Library 1, positive: 50%</a:t>
            </a:r>
          </a:p>
          <a:p>
            <a:r>
              <a:rPr lang="en-US" dirty="0"/>
              <a:t>Library 1, negative: 52%</a:t>
            </a:r>
          </a:p>
          <a:p>
            <a:endParaRPr lang="en-US" dirty="0"/>
          </a:p>
          <a:p>
            <a:r>
              <a:rPr lang="en-US" dirty="0"/>
              <a:t>Library 2, positive: 27%</a:t>
            </a:r>
          </a:p>
          <a:p>
            <a:r>
              <a:rPr lang="en-US" dirty="0"/>
              <a:t>Library 2, negative: 53%</a:t>
            </a:r>
          </a:p>
          <a:p>
            <a:endParaRPr lang="en-US" dirty="0"/>
          </a:p>
          <a:p>
            <a:r>
              <a:rPr lang="en-US" dirty="0"/>
              <a:t>Pooled libraries, positive: 53%</a:t>
            </a:r>
          </a:p>
          <a:p>
            <a:r>
              <a:rPr lang="en-US" dirty="0"/>
              <a:t>Pooled libraries, negative:  63%</a:t>
            </a:r>
          </a:p>
        </p:txBody>
      </p:sp>
    </p:spTree>
    <p:extLst>
      <p:ext uri="{BB962C8B-B14F-4D97-AF65-F5344CB8AC3E}">
        <p14:creationId xmlns:p14="http://schemas.microsoft.com/office/powerpoint/2010/main" val="269468479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06837D-79D2-B14A-B9B7-3FEAAC06B1F3}"/>
              </a:ext>
            </a:extLst>
          </p:cNvPr>
          <p:cNvSpPr>
            <a:spLocks noGrp="1"/>
          </p:cNvSpPr>
          <p:nvPr>
            <p:ph type="title"/>
          </p:nvPr>
        </p:nvSpPr>
        <p:spPr/>
        <p:txBody>
          <a:bodyPr/>
          <a:lstStyle/>
          <a:p>
            <a:r>
              <a:rPr lang="en-US" dirty="0"/>
              <a:t>Mb1819 / Rv1791		PE19</a:t>
            </a:r>
          </a:p>
        </p:txBody>
      </p:sp>
      <p:sp>
        <p:nvSpPr>
          <p:cNvPr id="3" name="Content Placeholder 2">
            <a:extLst>
              <a:ext uri="{FF2B5EF4-FFF2-40B4-BE49-F238E27FC236}">
                <a16:creationId xmlns:a16="http://schemas.microsoft.com/office/drawing/2014/main" id="{62F96D65-42CB-134E-940C-977CED8A5640}"/>
              </a:ext>
            </a:extLst>
          </p:cNvPr>
          <p:cNvSpPr>
            <a:spLocks noGrp="1"/>
          </p:cNvSpPr>
          <p:nvPr>
            <p:ph idx="1"/>
          </p:nvPr>
        </p:nvSpPr>
        <p:spPr/>
        <p:txBody>
          <a:bodyPr>
            <a:normAutofit fontScale="92500" lnSpcReduction="20000"/>
          </a:bodyPr>
          <a:lstStyle/>
          <a:p>
            <a:r>
              <a:rPr lang="en-US" dirty="0"/>
              <a:t>Only 6 sites (short gene  ~99 amino acid PE domain)                                                                                                                                                                                                                                                                                                                                                                                                                                                                                                                                                                                                                                                                                                                                                                                    </a:t>
            </a:r>
          </a:p>
          <a:p>
            <a:r>
              <a:rPr lang="en-US" dirty="0"/>
              <a:t>TRANSIT-HMM: NE in both Men + and Men</a:t>
            </a:r>
          </a:p>
          <a:p>
            <a:r>
              <a:rPr lang="en-US" dirty="0"/>
              <a:t>Attenuated in-vivo and in Bellerose 2020</a:t>
            </a:r>
          </a:p>
          <a:p>
            <a:r>
              <a:rPr lang="en-US" dirty="0"/>
              <a:t>Role in membrane permeability (Ramakrishnan, 2016, </a:t>
            </a:r>
            <a:r>
              <a:rPr lang="en-US" i="1" dirty="0"/>
              <a:t>Infection and Immunity): </a:t>
            </a:r>
            <a:r>
              <a:rPr lang="en-US" dirty="0"/>
              <a:t>Deletion of pe19 suppressed hypersensitivity of ∆pstA1 (phosphate uptake system component mutant) to detergent and ROS, pe19 was necessary for increased envelope permeability of ∆pstA1, and overexpression causes increased membrane permeability—sensitizes to host immunity</a:t>
            </a:r>
          </a:p>
          <a:p>
            <a:r>
              <a:rPr lang="en-US" dirty="0"/>
              <a:t>Associated with PPE51 (and necessary for export of PPE51); probably duo forms a small-molecule channel embedded in the PDIM which allows import of nutrients </a:t>
            </a:r>
            <a:r>
              <a:rPr lang="en-US" dirty="0" err="1"/>
              <a:t>etc</a:t>
            </a:r>
            <a:r>
              <a:rPr lang="en-US" dirty="0"/>
              <a:t> through impermeable PDIM containing cell envelope (Wang et al, 2020 </a:t>
            </a:r>
            <a:r>
              <a:rPr lang="en-US" i="1" dirty="0"/>
              <a:t>Science</a:t>
            </a:r>
            <a:r>
              <a:rPr lang="en-US" dirty="0"/>
              <a:t>)</a:t>
            </a:r>
          </a:p>
        </p:txBody>
      </p:sp>
    </p:spTree>
    <p:extLst>
      <p:ext uri="{BB962C8B-B14F-4D97-AF65-F5344CB8AC3E}">
        <p14:creationId xmlns:p14="http://schemas.microsoft.com/office/powerpoint/2010/main" val="298020744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77A539-D33A-CB49-8F8E-0FEF4B79A4D5}"/>
              </a:ext>
            </a:extLst>
          </p:cNvPr>
          <p:cNvSpPr>
            <a:spLocks noGrp="1"/>
          </p:cNvSpPr>
          <p:nvPr>
            <p:ph type="title"/>
          </p:nvPr>
        </p:nvSpPr>
        <p:spPr/>
        <p:txBody>
          <a:bodyPr>
            <a:normAutofit fontScale="90000"/>
          </a:bodyPr>
          <a:lstStyle/>
          <a:p>
            <a:r>
              <a:rPr lang="en-US" dirty="0"/>
              <a:t>Overexpression of antisense-PE18 (PE18 is 89% identical to PE19) negatively regulates expression of PE19 (Wang et al, 2020) (TSS at 2026704)</a:t>
            </a:r>
          </a:p>
        </p:txBody>
      </p:sp>
      <p:pic>
        <p:nvPicPr>
          <p:cNvPr id="5" name="Picture 4">
            <a:extLst>
              <a:ext uri="{FF2B5EF4-FFF2-40B4-BE49-F238E27FC236}">
                <a16:creationId xmlns:a16="http://schemas.microsoft.com/office/drawing/2014/main" id="{C8199ED6-BA08-834C-BCC7-27BA7FE176A7}"/>
              </a:ext>
            </a:extLst>
          </p:cNvPr>
          <p:cNvPicPr>
            <a:picLocks noChangeAspect="1"/>
          </p:cNvPicPr>
          <p:nvPr/>
        </p:nvPicPr>
        <p:blipFill rotWithShape="1">
          <a:blip r:embed="rId2"/>
          <a:srcRect b="36723"/>
          <a:stretch/>
        </p:blipFill>
        <p:spPr>
          <a:xfrm>
            <a:off x="742093" y="2153350"/>
            <a:ext cx="10707813" cy="4339525"/>
          </a:xfrm>
          <a:prstGeom prst="rect">
            <a:avLst/>
          </a:prstGeom>
        </p:spPr>
      </p:pic>
    </p:spTree>
    <p:extLst>
      <p:ext uri="{BB962C8B-B14F-4D97-AF65-F5344CB8AC3E}">
        <p14:creationId xmlns:p14="http://schemas.microsoft.com/office/powerpoint/2010/main" val="393275218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1BFAA0-9F31-4E4E-AC2C-0BA5AC17E7A1}"/>
              </a:ext>
            </a:extLst>
          </p:cNvPr>
          <p:cNvSpPr>
            <a:spLocks noGrp="1"/>
          </p:cNvSpPr>
          <p:nvPr>
            <p:ph type="title"/>
          </p:nvPr>
        </p:nvSpPr>
        <p:spPr/>
        <p:txBody>
          <a:bodyPr/>
          <a:lstStyle/>
          <a:p>
            <a:r>
              <a:rPr lang="en-US" dirty="0"/>
              <a:t>MB2497 </a:t>
            </a:r>
            <a:r>
              <a:rPr lang="en-US" dirty="0" err="1"/>
              <a:t>glbO</a:t>
            </a:r>
            <a:r>
              <a:rPr lang="en-US" dirty="0"/>
              <a:t>/</a:t>
            </a:r>
            <a:r>
              <a:rPr lang="en-US" dirty="0" err="1"/>
              <a:t>trHbO</a:t>
            </a:r>
            <a:r>
              <a:rPr lang="en-US" dirty="0"/>
              <a:t>, oxygen-binding protein (globin)</a:t>
            </a:r>
          </a:p>
        </p:txBody>
      </p:sp>
      <p:sp>
        <p:nvSpPr>
          <p:cNvPr id="3" name="Content Placeholder 2">
            <a:extLst>
              <a:ext uri="{FF2B5EF4-FFF2-40B4-BE49-F238E27FC236}">
                <a16:creationId xmlns:a16="http://schemas.microsoft.com/office/drawing/2014/main" id="{0356E1CC-6F8A-7F45-90C0-6451AFF10EA5}"/>
              </a:ext>
            </a:extLst>
          </p:cNvPr>
          <p:cNvSpPr>
            <a:spLocks noGrp="1"/>
          </p:cNvSpPr>
          <p:nvPr>
            <p:ph idx="1"/>
          </p:nvPr>
        </p:nvSpPr>
        <p:spPr/>
        <p:txBody>
          <a:bodyPr>
            <a:normAutofit fontScale="92500" lnSpcReduction="10000"/>
          </a:bodyPr>
          <a:lstStyle/>
          <a:p>
            <a:pPr marL="0" indent="0">
              <a:buNone/>
            </a:pPr>
            <a:endParaRPr lang="en-US" dirty="0"/>
          </a:p>
          <a:p>
            <a:pPr lvl="1"/>
            <a:r>
              <a:rPr lang="en-US" dirty="0"/>
              <a:t>Rv2470 (</a:t>
            </a:r>
            <a:r>
              <a:rPr lang="en-GB" b="0" i="0" dirty="0">
                <a:solidFill>
                  <a:srgbClr val="333333"/>
                </a:solidFill>
                <a:effectLst/>
                <a:latin typeface="Helvetica Neue" panose="02000503000000020004" pitchFamily="2" charset="0"/>
              </a:rPr>
              <a:t>100.0% identity in 128 aa overlap) </a:t>
            </a:r>
          </a:p>
          <a:p>
            <a:pPr lvl="1"/>
            <a:r>
              <a:rPr lang="en-US" dirty="0"/>
              <a:t>Attenuated in some samples in-vivo but NS</a:t>
            </a:r>
          </a:p>
          <a:p>
            <a:pPr lvl="1"/>
            <a:r>
              <a:rPr lang="en-US" dirty="0"/>
              <a:t>‘Truncated hemoglobin protein’ (</a:t>
            </a:r>
            <a:r>
              <a:rPr lang="en-US" dirty="0" err="1"/>
              <a:t>Mtb</a:t>
            </a:r>
            <a:r>
              <a:rPr lang="en-US" dirty="0"/>
              <a:t> has two—</a:t>
            </a:r>
            <a:r>
              <a:rPr lang="en-US" dirty="0" err="1"/>
              <a:t>GlbO</a:t>
            </a:r>
            <a:r>
              <a:rPr lang="en-US" dirty="0"/>
              <a:t> and </a:t>
            </a:r>
            <a:r>
              <a:rPr lang="en-US" dirty="0" err="1"/>
              <a:t>GlbN</a:t>
            </a:r>
            <a:r>
              <a:rPr lang="en-US" dirty="0"/>
              <a:t>)</a:t>
            </a:r>
          </a:p>
          <a:p>
            <a:pPr lvl="1"/>
            <a:r>
              <a:rPr lang="en-US" dirty="0" err="1"/>
              <a:t>GlbO</a:t>
            </a:r>
            <a:r>
              <a:rPr lang="en-US" dirty="0"/>
              <a:t> well conserved among all pathogenic and non-pathogenic strains</a:t>
            </a:r>
          </a:p>
          <a:p>
            <a:pPr lvl="1"/>
            <a:r>
              <a:rPr lang="en-US" dirty="0"/>
              <a:t>Associates to cell membrane and interacts with lipids (non-specifically) and oxidase cytochrome o complex (</a:t>
            </a:r>
            <a:r>
              <a:rPr lang="en-US" dirty="0" err="1"/>
              <a:t>cyo</a:t>
            </a:r>
            <a:r>
              <a:rPr lang="en-US" dirty="0"/>
              <a:t> complex) </a:t>
            </a:r>
          </a:p>
          <a:p>
            <a:pPr lvl="1"/>
            <a:r>
              <a:rPr lang="en-US" dirty="0"/>
              <a:t>Supports survival in low oxygen env, ’collector’/reservoir? (Liu et al, 2004, </a:t>
            </a:r>
            <a:r>
              <a:rPr lang="en-US" dirty="0" err="1"/>
              <a:t>biochem</a:t>
            </a:r>
            <a:r>
              <a:rPr lang="en-US" dirty="0"/>
              <a:t> and </a:t>
            </a:r>
            <a:r>
              <a:rPr lang="en-US" dirty="0" err="1"/>
              <a:t>Biophys</a:t>
            </a:r>
            <a:r>
              <a:rPr lang="en-US" dirty="0"/>
              <a:t> Res Comm)</a:t>
            </a:r>
          </a:p>
          <a:p>
            <a:pPr lvl="1"/>
            <a:r>
              <a:rPr lang="en-US" dirty="0"/>
              <a:t>Promoter fusions show increased expression in oxidative stress (H2O2) and metal-induced hypoxia (NiCl2) and lower expression in low iron, increased in infected macrophages after 48 h (</a:t>
            </a:r>
            <a:r>
              <a:rPr lang="en-US" dirty="0" err="1"/>
              <a:t>Pawaria</a:t>
            </a:r>
            <a:r>
              <a:rPr lang="en-US" dirty="0"/>
              <a:t> et al 2008, Applied and Env Micro)</a:t>
            </a:r>
          </a:p>
          <a:p>
            <a:pPr lvl="1"/>
            <a:r>
              <a:rPr lang="en-US" dirty="0"/>
              <a:t>Hub in </a:t>
            </a:r>
            <a:r>
              <a:rPr lang="en-US" dirty="0" err="1"/>
              <a:t>darkolivegreen</a:t>
            </a:r>
            <a:r>
              <a:rPr lang="en-US" dirty="0"/>
              <a:t> (module enriched for virulence/detox/adaptation)</a:t>
            </a:r>
          </a:p>
          <a:p>
            <a:pPr lvl="1"/>
            <a:endParaRPr lang="en-US" dirty="0"/>
          </a:p>
        </p:txBody>
      </p:sp>
    </p:spTree>
    <p:extLst>
      <p:ext uri="{BB962C8B-B14F-4D97-AF65-F5344CB8AC3E}">
        <p14:creationId xmlns:p14="http://schemas.microsoft.com/office/powerpoint/2010/main" val="349001087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308336-B681-8849-8FC4-265495DAC53D}"/>
              </a:ext>
            </a:extLst>
          </p:cNvPr>
          <p:cNvSpPr>
            <a:spLocks noGrp="1"/>
          </p:cNvSpPr>
          <p:nvPr>
            <p:ph type="title"/>
          </p:nvPr>
        </p:nvSpPr>
        <p:spPr/>
        <p:txBody>
          <a:bodyPr>
            <a:normAutofit/>
          </a:bodyPr>
          <a:lstStyle/>
          <a:p>
            <a:r>
              <a:rPr lang="en-US" dirty="0"/>
              <a:t>MB2636c, </a:t>
            </a:r>
            <a:r>
              <a:rPr lang="en-US" dirty="0" err="1"/>
              <a:t>snoP</a:t>
            </a:r>
            <a:r>
              <a:rPr lang="en-US" dirty="0"/>
              <a:t> (Rv2604c) (aka Pdx2/PLP synthase)</a:t>
            </a:r>
          </a:p>
        </p:txBody>
      </p:sp>
      <p:sp>
        <p:nvSpPr>
          <p:cNvPr id="3" name="Content Placeholder 2">
            <a:extLst>
              <a:ext uri="{FF2B5EF4-FFF2-40B4-BE49-F238E27FC236}">
                <a16:creationId xmlns:a16="http://schemas.microsoft.com/office/drawing/2014/main" id="{BF057EC9-B452-9141-B046-41928D511DF8}"/>
              </a:ext>
            </a:extLst>
          </p:cNvPr>
          <p:cNvSpPr>
            <a:spLocks noGrp="1"/>
          </p:cNvSpPr>
          <p:nvPr>
            <p:ph idx="1"/>
          </p:nvPr>
        </p:nvSpPr>
        <p:spPr/>
        <p:txBody>
          <a:bodyPr/>
          <a:lstStyle/>
          <a:p>
            <a:pPr lvl="1"/>
            <a:r>
              <a:rPr lang="en-US" dirty="0"/>
              <a:t>“probable glutamine </a:t>
            </a:r>
            <a:r>
              <a:rPr lang="en-US" dirty="0" err="1"/>
              <a:t>amidotransferase</a:t>
            </a:r>
            <a:r>
              <a:rPr lang="en-US" dirty="0"/>
              <a:t>” (</a:t>
            </a:r>
            <a:r>
              <a:rPr lang="en-US" dirty="0" err="1"/>
              <a:t>mycobrowser</a:t>
            </a:r>
            <a:r>
              <a:rPr lang="en-US" dirty="0"/>
              <a:t>)</a:t>
            </a:r>
          </a:p>
          <a:p>
            <a:pPr lvl="1"/>
            <a:r>
              <a:rPr lang="en-US" dirty="0"/>
              <a:t>Only has 3 ‘permissive’ TA sites (out of 4 total)</a:t>
            </a:r>
          </a:p>
          <a:p>
            <a:pPr lvl="1"/>
            <a:r>
              <a:rPr lang="en-US" dirty="0"/>
              <a:t>NE in both positive and negative conditions </a:t>
            </a:r>
          </a:p>
          <a:p>
            <a:pPr lvl="1"/>
            <a:r>
              <a:rPr lang="en-US" dirty="0"/>
              <a:t>Huge difference in number of reads at these sites (&gt;2900 v 4)—may bear looking into</a:t>
            </a:r>
          </a:p>
          <a:p>
            <a:pPr lvl="1"/>
            <a:r>
              <a:rPr lang="en-US" dirty="0"/>
              <a:t>NE in DeJesus et al, 2017 and earlier studies</a:t>
            </a:r>
          </a:p>
          <a:p>
            <a:pPr lvl="1"/>
            <a:r>
              <a:rPr lang="en-US" dirty="0"/>
              <a:t>Appeared severely attenuated in the in vivo study but NS, attenuated in mouse model Bellerose, 2020</a:t>
            </a:r>
          </a:p>
          <a:p>
            <a:pPr lvl="1"/>
            <a:r>
              <a:rPr lang="en-US" dirty="0"/>
              <a:t>Shown to be required for growth of </a:t>
            </a:r>
            <a:r>
              <a:rPr lang="en-US" dirty="0" err="1"/>
              <a:t>Mtb</a:t>
            </a:r>
            <a:r>
              <a:rPr lang="en-US" dirty="0"/>
              <a:t> in vivo (with Pdx1 knock-out, Dick et al, 2010) </a:t>
            </a:r>
          </a:p>
          <a:p>
            <a:pPr lvl="1"/>
            <a:r>
              <a:rPr lang="en-US" dirty="0"/>
              <a:t>In pink module (MM=0.74) which is enriched for information pathways genes</a:t>
            </a:r>
          </a:p>
        </p:txBody>
      </p:sp>
      <p:graphicFrame>
        <p:nvGraphicFramePr>
          <p:cNvPr id="4" name="Table 3">
            <a:extLst>
              <a:ext uri="{FF2B5EF4-FFF2-40B4-BE49-F238E27FC236}">
                <a16:creationId xmlns:a16="http://schemas.microsoft.com/office/drawing/2014/main" id="{DCDE3957-02DC-6B4B-95B2-F0608CDB3E04}"/>
              </a:ext>
            </a:extLst>
          </p:cNvPr>
          <p:cNvGraphicFramePr>
            <a:graphicFrameLocks noGrp="1"/>
          </p:cNvGraphicFramePr>
          <p:nvPr/>
        </p:nvGraphicFramePr>
        <p:xfrm>
          <a:off x="0" y="0"/>
          <a:ext cx="1651000" cy="203200"/>
        </p:xfrm>
        <a:graphic>
          <a:graphicData uri="http://schemas.openxmlformats.org/drawingml/2006/table">
            <a:tbl>
              <a:tblPr>
                <a:tableStyleId>{5C22544A-7EE6-4342-B048-85BDC9FD1C3A}</a:tableStyleId>
              </a:tblPr>
              <a:tblGrid>
                <a:gridCol w="825500">
                  <a:extLst>
                    <a:ext uri="{9D8B030D-6E8A-4147-A177-3AD203B41FA5}">
                      <a16:colId xmlns:a16="http://schemas.microsoft.com/office/drawing/2014/main" val="152832610"/>
                    </a:ext>
                  </a:extLst>
                </a:gridCol>
                <a:gridCol w="825500">
                  <a:extLst>
                    <a:ext uri="{9D8B030D-6E8A-4147-A177-3AD203B41FA5}">
                      <a16:colId xmlns:a16="http://schemas.microsoft.com/office/drawing/2014/main" val="2139702195"/>
                    </a:ext>
                  </a:extLst>
                </a:gridCol>
              </a:tblGrid>
              <a:tr h="203200">
                <a:tc>
                  <a:txBody>
                    <a:bodyPr/>
                    <a:lstStyle/>
                    <a:p>
                      <a:pPr algn="r" fontAlgn="b"/>
                      <a:r>
                        <a:rPr lang="en-GB" sz="1200" u="none" strike="noStrike">
                          <a:effectLst/>
                        </a:rPr>
                        <a:t>2979.5</a:t>
                      </a:r>
                      <a:endParaRPr lang="en-GB"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GB" sz="1200" u="none" strike="noStrike" dirty="0">
                          <a:effectLst/>
                        </a:rPr>
                        <a:t>4.06</a:t>
                      </a:r>
                      <a:endParaRPr lang="en-GB" sz="12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339708656"/>
                  </a:ext>
                </a:extLst>
              </a:tr>
            </a:tbl>
          </a:graphicData>
        </a:graphic>
      </p:graphicFrame>
      <p:graphicFrame>
        <p:nvGraphicFramePr>
          <p:cNvPr id="5" name="Table 4">
            <a:extLst>
              <a:ext uri="{FF2B5EF4-FFF2-40B4-BE49-F238E27FC236}">
                <a16:creationId xmlns:a16="http://schemas.microsoft.com/office/drawing/2014/main" id="{0AD5611A-E094-7B46-B5BB-A1931793FAC9}"/>
              </a:ext>
            </a:extLst>
          </p:cNvPr>
          <p:cNvGraphicFramePr>
            <a:graphicFrameLocks noGrp="1"/>
          </p:cNvGraphicFramePr>
          <p:nvPr/>
        </p:nvGraphicFramePr>
        <p:xfrm>
          <a:off x="0" y="0"/>
          <a:ext cx="1651000" cy="203200"/>
        </p:xfrm>
        <a:graphic>
          <a:graphicData uri="http://schemas.openxmlformats.org/drawingml/2006/table">
            <a:tbl>
              <a:tblPr>
                <a:tableStyleId>{5C22544A-7EE6-4342-B048-85BDC9FD1C3A}</a:tableStyleId>
              </a:tblPr>
              <a:tblGrid>
                <a:gridCol w="825500">
                  <a:extLst>
                    <a:ext uri="{9D8B030D-6E8A-4147-A177-3AD203B41FA5}">
                      <a16:colId xmlns:a16="http://schemas.microsoft.com/office/drawing/2014/main" val="4072406173"/>
                    </a:ext>
                  </a:extLst>
                </a:gridCol>
                <a:gridCol w="825500">
                  <a:extLst>
                    <a:ext uri="{9D8B030D-6E8A-4147-A177-3AD203B41FA5}">
                      <a16:colId xmlns:a16="http://schemas.microsoft.com/office/drawing/2014/main" val="3240080229"/>
                    </a:ext>
                  </a:extLst>
                </a:gridCol>
              </a:tblGrid>
              <a:tr h="203200">
                <a:tc>
                  <a:txBody>
                    <a:bodyPr/>
                    <a:lstStyle/>
                    <a:p>
                      <a:pPr algn="r" fontAlgn="b"/>
                      <a:r>
                        <a:rPr lang="en-GB" sz="1200" u="none" strike="noStrike">
                          <a:effectLst/>
                        </a:rPr>
                        <a:t>2979.5</a:t>
                      </a:r>
                      <a:endParaRPr lang="en-GB"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GB" sz="1200" u="none" strike="noStrike" dirty="0">
                          <a:effectLst/>
                        </a:rPr>
                        <a:t>4.06</a:t>
                      </a:r>
                      <a:endParaRPr lang="en-GB" sz="12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840209222"/>
                  </a:ext>
                </a:extLst>
              </a:tr>
            </a:tbl>
          </a:graphicData>
        </a:graphic>
      </p:graphicFrame>
    </p:spTree>
    <p:extLst>
      <p:ext uri="{BB962C8B-B14F-4D97-AF65-F5344CB8AC3E}">
        <p14:creationId xmlns:p14="http://schemas.microsoft.com/office/powerpoint/2010/main" val="384112439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6545B698-26D5-A94B-B2CB-50820B887F29}"/>
              </a:ext>
            </a:extLst>
          </p:cNvPr>
          <p:cNvSpPr>
            <a:spLocks noGrp="1"/>
          </p:cNvSpPr>
          <p:nvPr>
            <p:ph type="title"/>
          </p:nvPr>
        </p:nvSpPr>
        <p:spPr>
          <a:xfrm>
            <a:off x="838200" y="189728"/>
            <a:ext cx="10515600" cy="1325563"/>
          </a:xfrm>
        </p:spPr>
        <p:txBody>
          <a:bodyPr>
            <a:normAutofit/>
          </a:bodyPr>
          <a:lstStyle/>
          <a:p>
            <a:r>
              <a:rPr lang="en-US" dirty="0"/>
              <a:t>Pdx2/PLP synthase involved in biosynthesis of pyridoxine/pyridoxal 5-phosphate (PLP)</a:t>
            </a:r>
          </a:p>
        </p:txBody>
      </p:sp>
      <p:sp>
        <p:nvSpPr>
          <p:cNvPr id="8" name="Text Placeholder 7">
            <a:extLst>
              <a:ext uri="{FF2B5EF4-FFF2-40B4-BE49-F238E27FC236}">
                <a16:creationId xmlns:a16="http://schemas.microsoft.com/office/drawing/2014/main" id="{8AAC625F-AD5A-3346-8072-E5D1674E69A8}"/>
              </a:ext>
            </a:extLst>
          </p:cNvPr>
          <p:cNvSpPr>
            <a:spLocks noGrp="1"/>
          </p:cNvSpPr>
          <p:nvPr>
            <p:ph type="body" idx="1"/>
          </p:nvPr>
        </p:nvSpPr>
        <p:spPr>
          <a:xfrm>
            <a:off x="541973" y="6239680"/>
            <a:ext cx="5157787" cy="380061"/>
          </a:xfrm>
        </p:spPr>
        <p:txBody>
          <a:bodyPr>
            <a:normAutofit/>
          </a:bodyPr>
          <a:lstStyle/>
          <a:p>
            <a:r>
              <a:rPr lang="en-US" sz="1600" b="0" dirty="0"/>
              <a:t>From Dick et al, 2010, </a:t>
            </a:r>
            <a:r>
              <a:rPr lang="en-US" sz="1600" b="0" i="1" dirty="0"/>
              <a:t>Mol Micro</a:t>
            </a:r>
            <a:endParaRPr lang="en-US" sz="1600" b="0" dirty="0"/>
          </a:p>
        </p:txBody>
      </p:sp>
      <p:sp>
        <p:nvSpPr>
          <p:cNvPr id="10" name="Content Placeholder 9">
            <a:extLst>
              <a:ext uri="{FF2B5EF4-FFF2-40B4-BE49-F238E27FC236}">
                <a16:creationId xmlns:a16="http://schemas.microsoft.com/office/drawing/2014/main" id="{63F636C0-9157-504C-BF91-97125F6126AA}"/>
              </a:ext>
            </a:extLst>
          </p:cNvPr>
          <p:cNvSpPr>
            <a:spLocks noGrp="1"/>
          </p:cNvSpPr>
          <p:nvPr>
            <p:ph sz="quarter" idx="4"/>
          </p:nvPr>
        </p:nvSpPr>
        <p:spPr>
          <a:xfrm>
            <a:off x="6239691" y="1554479"/>
            <a:ext cx="5855593" cy="5104450"/>
          </a:xfrm>
        </p:spPr>
        <p:txBody>
          <a:bodyPr>
            <a:normAutofit/>
          </a:bodyPr>
          <a:lstStyle/>
          <a:p>
            <a:pPr marL="542925" lvl="2" indent="-180975"/>
            <a:r>
              <a:rPr lang="en-US" i="1" dirty="0"/>
              <a:t>De novo</a:t>
            </a:r>
            <a:r>
              <a:rPr lang="en-US" dirty="0"/>
              <a:t> biosynthesis of PLP involves </a:t>
            </a:r>
            <a:r>
              <a:rPr lang="en-US" dirty="0" err="1"/>
              <a:t>rxn</a:t>
            </a:r>
            <a:r>
              <a:rPr lang="en-US" dirty="0"/>
              <a:t> </a:t>
            </a:r>
            <a:r>
              <a:rPr lang="en-US" dirty="0" err="1"/>
              <a:t>catalysed</a:t>
            </a:r>
            <a:r>
              <a:rPr lang="en-US" dirty="0"/>
              <a:t> by 2-enzyme complex: Pdx1(Rv2606c) and Pdx2(Rv2604c)</a:t>
            </a:r>
          </a:p>
          <a:p>
            <a:pPr marL="542925" lvl="2" indent="-180975"/>
            <a:r>
              <a:rPr lang="en-US" dirty="0"/>
              <a:t> PLP (vitamin B6) is an essential cofactor for 58 putative PLP-binding proteins and a potential antioxidant (</a:t>
            </a:r>
            <a:r>
              <a:rPr lang="en-US" dirty="0" err="1"/>
              <a:t>Ankisettypalli</a:t>
            </a:r>
            <a:r>
              <a:rPr lang="en-US" dirty="0"/>
              <a:t> et al 2016, FEBS letters)</a:t>
            </a:r>
          </a:p>
          <a:p>
            <a:pPr marL="542925" lvl="3" indent="-180975"/>
            <a:r>
              <a:rPr lang="en-US" dirty="0"/>
              <a:t>PLP biosynthesis (by </a:t>
            </a:r>
            <a:r>
              <a:rPr lang="en-US" dirty="0" err="1"/>
              <a:t>Pdx</a:t>
            </a:r>
            <a:r>
              <a:rPr lang="en-US" dirty="0"/>
              <a:t> complex) required for survival of </a:t>
            </a:r>
            <a:r>
              <a:rPr lang="en-US" dirty="0" err="1"/>
              <a:t>Mtb</a:t>
            </a:r>
            <a:r>
              <a:rPr lang="en-US" dirty="0"/>
              <a:t> in vivo. involved in amino acid metabolism, biosynthesis of other cofactors (biotin, folate and cobalamin), formation of cell wall components and DNA synthesis (Dick et al, 2010, Mol Micro)</a:t>
            </a:r>
          </a:p>
          <a:p>
            <a:pPr marL="542925" lvl="3" indent="-180975"/>
            <a:r>
              <a:rPr lang="en-US" dirty="0" err="1"/>
              <a:t>Pyrodoxine</a:t>
            </a:r>
            <a:r>
              <a:rPr lang="en-US" dirty="0"/>
              <a:t> is quencher of ROS intermediates (Dick </a:t>
            </a:r>
            <a:r>
              <a:rPr lang="en-US" dirty="0" err="1"/>
              <a:t>etal</a:t>
            </a:r>
            <a:r>
              <a:rPr lang="en-US" dirty="0"/>
              <a:t>, 2010; </a:t>
            </a:r>
            <a:r>
              <a:rPr lang="en-US" dirty="0" err="1"/>
              <a:t>Matxain</a:t>
            </a:r>
            <a:r>
              <a:rPr lang="en-US" dirty="0"/>
              <a:t> et al, 2009 </a:t>
            </a:r>
            <a:r>
              <a:rPr lang="en-US" dirty="0" err="1"/>
              <a:t>Jnl</a:t>
            </a:r>
            <a:r>
              <a:rPr lang="en-US" dirty="0"/>
              <a:t> of Physical Chem Letters)</a:t>
            </a:r>
          </a:p>
          <a:p>
            <a:pPr marL="542925" lvl="2" indent="-180975"/>
            <a:r>
              <a:rPr lang="en-US" dirty="0"/>
              <a:t>Target for isoniazid and </a:t>
            </a:r>
            <a:r>
              <a:rPr lang="en-US" dirty="0" err="1"/>
              <a:t>cycloserine</a:t>
            </a:r>
            <a:endParaRPr lang="en-US" dirty="0"/>
          </a:p>
        </p:txBody>
      </p:sp>
      <p:pic>
        <p:nvPicPr>
          <p:cNvPr id="14" name="Content Placeholder 13">
            <a:extLst>
              <a:ext uri="{FF2B5EF4-FFF2-40B4-BE49-F238E27FC236}">
                <a16:creationId xmlns:a16="http://schemas.microsoft.com/office/drawing/2014/main" id="{C974A21C-535A-2347-ACD1-401FCF1DF1A6}"/>
              </a:ext>
            </a:extLst>
          </p:cNvPr>
          <p:cNvPicPr>
            <a:picLocks noGrp="1" noChangeAspect="1"/>
          </p:cNvPicPr>
          <p:nvPr>
            <p:ph sz="half" idx="2"/>
          </p:nvPr>
        </p:nvPicPr>
        <p:blipFill rotWithShape="1">
          <a:blip r:embed="rId2"/>
          <a:srcRect t="7049"/>
          <a:stretch/>
        </p:blipFill>
        <p:spPr>
          <a:xfrm>
            <a:off x="490894" y="3213145"/>
            <a:ext cx="5952412" cy="2103438"/>
          </a:xfrm>
        </p:spPr>
      </p:pic>
      <p:sp>
        <p:nvSpPr>
          <p:cNvPr id="16" name="Rectangle 15">
            <a:extLst>
              <a:ext uri="{FF2B5EF4-FFF2-40B4-BE49-F238E27FC236}">
                <a16:creationId xmlns:a16="http://schemas.microsoft.com/office/drawing/2014/main" id="{A0318CFE-2764-FF47-8044-74B2151940D9}"/>
              </a:ext>
            </a:extLst>
          </p:cNvPr>
          <p:cNvSpPr/>
          <p:nvPr/>
        </p:nvSpPr>
        <p:spPr>
          <a:xfrm>
            <a:off x="5699760" y="4978471"/>
            <a:ext cx="792480" cy="650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6626561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AE6F84-38FC-6C48-9498-DEF9823BB1FA}"/>
              </a:ext>
            </a:extLst>
          </p:cNvPr>
          <p:cNvSpPr>
            <a:spLocks noGrp="1"/>
          </p:cNvSpPr>
          <p:nvPr>
            <p:ph type="title"/>
          </p:nvPr>
        </p:nvSpPr>
        <p:spPr>
          <a:xfrm>
            <a:off x="838200" y="365125"/>
            <a:ext cx="10515600" cy="1460500"/>
          </a:xfrm>
        </p:spPr>
        <p:txBody>
          <a:bodyPr>
            <a:normAutofit fontScale="90000"/>
          </a:bodyPr>
          <a:lstStyle/>
          <a:p>
            <a:r>
              <a:rPr lang="en-US" dirty="0"/>
              <a:t>Mb3080c (Rv3054c) </a:t>
            </a:r>
            <a:r>
              <a:rPr lang="en-US" dirty="0" err="1"/>
              <a:t>NADPH:quinone</a:t>
            </a:r>
            <a:r>
              <a:rPr lang="en-US" dirty="0"/>
              <a:t> oxidoreductase mutations are over-represented in men +</a:t>
            </a:r>
          </a:p>
        </p:txBody>
      </p:sp>
      <p:sp>
        <p:nvSpPr>
          <p:cNvPr id="3" name="Content Placeholder 2">
            <a:extLst>
              <a:ext uri="{FF2B5EF4-FFF2-40B4-BE49-F238E27FC236}">
                <a16:creationId xmlns:a16="http://schemas.microsoft.com/office/drawing/2014/main" id="{5193FB94-5C61-5742-A388-CB217F63869F}"/>
              </a:ext>
            </a:extLst>
          </p:cNvPr>
          <p:cNvSpPr>
            <a:spLocks noGrp="1"/>
          </p:cNvSpPr>
          <p:nvPr>
            <p:ph idx="1"/>
          </p:nvPr>
        </p:nvSpPr>
        <p:spPr>
          <a:xfrm>
            <a:off x="838200" y="2141537"/>
            <a:ext cx="10515600" cy="4351338"/>
          </a:xfrm>
        </p:spPr>
        <p:txBody>
          <a:bodyPr>
            <a:normAutofit fontScale="92500" lnSpcReduction="20000"/>
          </a:bodyPr>
          <a:lstStyle/>
          <a:p>
            <a:r>
              <a:rPr lang="en-GB" sz="1800" dirty="0">
                <a:solidFill>
                  <a:srgbClr val="212121"/>
                </a:solidFill>
              </a:rPr>
              <a:t>6 TA sites</a:t>
            </a:r>
          </a:p>
          <a:p>
            <a:r>
              <a:rPr lang="en-GB" sz="1800" dirty="0">
                <a:solidFill>
                  <a:srgbClr val="212121"/>
                </a:solidFill>
              </a:rPr>
              <a:t>log2FC of 3.4 (&gt; 10X increase in Men+)</a:t>
            </a:r>
          </a:p>
          <a:p>
            <a:r>
              <a:rPr lang="en-GB" sz="1800" dirty="0">
                <a:solidFill>
                  <a:srgbClr val="212121"/>
                </a:solidFill>
              </a:rPr>
              <a:t>TRANSIT HMM:  GA in men + condition,  NE in men – condition</a:t>
            </a:r>
            <a:endParaRPr lang="en-GB" sz="1800" b="0" i="0" dirty="0">
              <a:solidFill>
                <a:srgbClr val="212121"/>
              </a:solidFill>
              <a:effectLst/>
            </a:endParaRPr>
          </a:p>
          <a:p>
            <a:r>
              <a:rPr lang="en-GB" sz="1800" b="0" i="0" dirty="0">
                <a:solidFill>
                  <a:srgbClr val="212121"/>
                </a:solidFill>
                <a:effectLst/>
              </a:rPr>
              <a:t>soluble quinone oxidoreductases (QORs) </a:t>
            </a:r>
            <a:r>
              <a:rPr lang="en-GB" sz="1800" b="0" i="0" dirty="0" err="1">
                <a:solidFill>
                  <a:srgbClr val="212121"/>
                </a:solidFill>
                <a:effectLst/>
              </a:rPr>
              <a:t>catalyze</a:t>
            </a:r>
            <a:r>
              <a:rPr lang="en-GB" sz="1800" b="0" i="0" dirty="0">
                <a:solidFill>
                  <a:srgbClr val="212121"/>
                </a:solidFill>
                <a:effectLst/>
              </a:rPr>
              <a:t> transfer of electrons from NADPH to substrates</a:t>
            </a:r>
            <a:endParaRPr lang="en-GB" sz="1800" dirty="0">
              <a:solidFill>
                <a:srgbClr val="212121"/>
              </a:solidFill>
            </a:endParaRPr>
          </a:p>
          <a:p>
            <a:r>
              <a:rPr lang="en-GB" sz="1800" dirty="0">
                <a:solidFill>
                  <a:srgbClr val="212121"/>
                </a:solidFill>
              </a:rPr>
              <a:t>PFAM P95105_MYCTU: NADPH-dependent FMN reductase-like domain-containing protein</a:t>
            </a:r>
          </a:p>
          <a:p>
            <a:r>
              <a:rPr lang="en-GB" sz="1800" dirty="0">
                <a:solidFill>
                  <a:srgbClr val="212121"/>
                </a:solidFill>
              </a:rPr>
              <a:t>Other NADH-quinone oxidoreductases in </a:t>
            </a:r>
            <a:r>
              <a:rPr lang="en-GB" sz="1800" dirty="0" err="1">
                <a:solidFill>
                  <a:srgbClr val="212121"/>
                </a:solidFill>
              </a:rPr>
              <a:t>Mtb</a:t>
            </a:r>
            <a:r>
              <a:rPr lang="en-GB" sz="1800" dirty="0">
                <a:solidFill>
                  <a:srgbClr val="212121"/>
                </a:solidFill>
              </a:rPr>
              <a:t> genome (Rv1854c/</a:t>
            </a:r>
            <a:r>
              <a:rPr lang="en-GB" sz="1800" dirty="0" err="1">
                <a:solidFill>
                  <a:srgbClr val="212121"/>
                </a:solidFill>
              </a:rPr>
              <a:t>ndh</a:t>
            </a:r>
            <a:r>
              <a:rPr lang="en-GB" sz="1800" dirty="0">
                <a:solidFill>
                  <a:srgbClr val="212121"/>
                </a:solidFill>
              </a:rPr>
              <a:t> and Rv0392c/</a:t>
            </a:r>
            <a:r>
              <a:rPr lang="en-GB" sz="1800" dirty="0" err="1">
                <a:solidFill>
                  <a:srgbClr val="212121"/>
                </a:solidFill>
              </a:rPr>
              <a:t>ndhA</a:t>
            </a:r>
            <a:r>
              <a:rPr lang="en-GB" sz="1800" dirty="0">
                <a:solidFill>
                  <a:srgbClr val="212121"/>
                </a:solidFill>
              </a:rPr>
              <a:t>) with </a:t>
            </a:r>
            <a:r>
              <a:rPr lang="en-GB" sz="1800" dirty="0" err="1">
                <a:solidFill>
                  <a:srgbClr val="212121"/>
                </a:solidFill>
              </a:rPr>
              <a:t>ndhA</a:t>
            </a:r>
            <a:r>
              <a:rPr lang="en-GB" sz="1800" dirty="0">
                <a:solidFill>
                  <a:srgbClr val="212121"/>
                </a:solidFill>
              </a:rPr>
              <a:t> thought to be redundant. Catalyses oxidation of NADH to NAD+ with simultaneous reduction of menaquinone to </a:t>
            </a:r>
            <a:r>
              <a:rPr lang="en-GB" sz="1800" dirty="0" err="1">
                <a:solidFill>
                  <a:srgbClr val="212121"/>
                </a:solidFill>
              </a:rPr>
              <a:t>menaquinol</a:t>
            </a:r>
            <a:r>
              <a:rPr lang="en-GB" sz="1800" dirty="0">
                <a:solidFill>
                  <a:srgbClr val="212121"/>
                </a:solidFill>
              </a:rPr>
              <a:t> (</a:t>
            </a:r>
            <a:r>
              <a:rPr lang="en-GB" sz="1800" dirty="0" err="1">
                <a:solidFill>
                  <a:srgbClr val="212121"/>
                </a:solidFill>
              </a:rPr>
              <a:t>ndh</a:t>
            </a:r>
            <a:r>
              <a:rPr lang="en-GB" sz="1800" dirty="0">
                <a:solidFill>
                  <a:srgbClr val="212121"/>
                </a:solidFill>
              </a:rPr>
              <a:t> is membrane-bound)</a:t>
            </a:r>
          </a:p>
          <a:p>
            <a:r>
              <a:rPr lang="en-GB" sz="1800" dirty="0" err="1">
                <a:solidFill>
                  <a:srgbClr val="212121"/>
                </a:solidFill>
              </a:rPr>
              <a:t>ndh</a:t>
            </a:r>
            <a:r>
              <a:rPr lang="en-GB" sz="1800" dirty="0">
                <a:solidFill>
                  <a:srgbClr val="212121"/>
                </a:solidFill>
              </a:rPr>
              <a:t> mutations slightly overrepresented (NS) and </a:t>
            </a:r>
            <a:r>
              <a:rPr lang="en-GB" sz="1800" dirty="0" err="1">
                <a:solidFill>
                  <a:srgbClr val="212121"/>
                </a:solidFill>
              </a:rPr>
              <a:t>ndhA</a:t>
            </a:r>
            <a:r>
              <a:rPr lang="en-GB" sz="1800" dirty="0">
                <a:solidFill>
                  <a:srgbClr val="212121"/>
                </a:solidFill>
              </a:rPr>
              <a:t> mutations slightly attenuated (NS)</a:t>
            </a:r>
          </a:p>
          <a:p>
            <a:r>
              <a:rPr lang="en-GB" sz="1800" dirty="0">
                <a:solidFill>
                  <a:srgbClr val="212121"/>
                </a:solidFill>
              </a:rPr>
              <a:t>Menadione is menaquinone </a:t>
            </a:r>
            <a:r>
              <a:rPr lang="en-GB" sz="1800" dirty="0" err="1">
                <a:solidFill>
                  <a:srgbClr val="212121"/>
                </a:solidFill>
              </a:rPr>
              <a:t>analog</a:t>
            </a:r>
            <a:endParaRPr lang="en-GB" sz="1800" dirty="0">
              <a:solidFill>
                <a:srgbClr val="212121"/>
              </a:solidFill>
            </a:endParaRPr>
          </a:p>
          <a:p>
            <a:r>
              <a:rPr lang="en-GB" sz="1800" b="0" i="0" dirty="0">
                <a:solidFill>
                  <a:srgbClr val="212121"/>
                </a:solidFill>
                <a:effectLst/>
              </a:rPr>
              <a:t>In humans: NAD(P)H quinone oxidoreductase 1 (NQO1) catalyses the two electron reduction of quinones and a wide range of other organic compounds. Its physiological role is believed to be partly the reduction of free radical load in cells and the detoxification of xenobiotics. It is often over-expressed in cancer cells and as such is considered as a possible drug target. (</a:t>
            </a:r>
            <a:r>
              <a:rPr lang="en-GB" sz="1800" b="0" i="0" dirty="0" err="1">
                <a:solidFill>
                  <a:srgbClr val="212121"/>
                </a:solidFill>
                <a:effectLst/>
              </a:rPr>
              <a:t>Pey</a:t>
            </a:r>
            <a:r>
              <a:rPr lang="en-GB" sz="1800" b="0" i="0" dirty="0">
                <a:solidFill>
                  <a:srgbClr val="212121"/>
                </a:solidFill>
                <a:effectLst/>
              </a:rPr>
              <a:t> et al, 2019, </a:t>
            </a:r>
            <a:r>
              <a:rPr lang="en-GB" sz="1800" b="0" i="0" dirty="0" err="1">
                <a:solidFill>
                  <a:srgbClr val="212121"/>
                </a:solidFill>
                <a:effectLst/>
              </a:rPr>
              <a:t>Biosci</a:t>
            </a:r>
            <a:r>
              <a:rPr lang="en-GB" sz="1800" b="0" i="0" dirty="0">
                <a:solidFill>
                  <a:srgbClr val="212121"/>
                </a:solidFill>
                <a:effectLst/>
              </a:rPr>
              <a:t> Rep)</a:t>
            </a:r>
          </a:p>
          <a:p>
            <a:r>
              <a:rPr lang="en-GB" sz="1800" dirty="0">
                <a:solidFill>
                  <a:srgbClr val="212121"/>
                </a:solidFill>
              </a:rPr>
              <a:t>Hub in green module (enriched for sRNAs, virulence/detox/adaptation and regulatory proteins, COG term: </a:t>
            </a:r>
            <a:r>
              <a:rPr lang="en-GB" sz="1800" dirty="0" err="1">
                <a:solidFill>
                  <a:srgbClr val="212121"/>
                </a:solidFill>
              </a:rPr>
              <a:t>txn</a:t>
            </a:r>
            <a:r>
              <a:rPr lang="en-GB" sz="1800" dirty="0">
                <a:solidFill>
                  <a:srgbClr val="212121"/>
                </a:solidFill>
              </a:rPr>
              <a:t>, regulation of macromolecule biosynthesis, etc)</a:t>
            </a:r>
            <a:endParaRPr lang="en-GB" sz="1800" b="0" i="0" dirty="0">
              <a:solidFill>
                <a:srgbClr val="212121"/>
              </a:solidFill>
              <a:effectLst/>
            </a:endParaRPr>
          </a:p>
          <a:p>
            <a:pPr marL="0" indent="0">
              <a:buNone/>
            </a:pPr>
            <a:endParaRPr lang="en-US" sz="1800" dirty="0"/>
          </a:p>
        </p:txBody>
      </p:sp>
    </p:spTree>
    <p:extLst>
      <p:ext uri="{BB962C8B-B14F-4D97-AF65-F5344CB8AC3E}">
        <p14:creationId xmlns:p14="http://schemas.microsoft.com/office/powerpoint/2010/main" val="235278549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AFB91B-C60C-EB4D-8C38-78C8C32E19C0}"/>
              </a:ext>
            </a:extLst>
          </p:cNvPr>
          <p:cNvSpPr>
            <a:spLocks noGrp="1"/>
          </p:cNvSpPr>
          <p:nvPr>
            <p:ph type="title"/>
          </p:nvPr>
        </p:nvSpPr>
        <p:spPr/>
        <p:txBody>
          <a:bodyPr/>
          <a:lstStyle/>
          <a:p>
            <a:r>
              <a:rPr lang="en-US" dirty="0"/>
              <a:t>MB1363 (Rv1328) </a:t>
            </a:r>
            <a:r>
              <a:rPr lang="en-US" dirty="0" err="1"/>
              <a:t>glgP</a:t>
            </a:r>
            <a:endParaRPr lang="en-US" dirty="0"/>
          </a:p>
        </p:txBody>
      </p:sp>
      <p:sp>
        <p:nvSpPr>
          <p:cNvPr id="3" name="Content Placeholder 2">
            <a:extLst>
              <a:ext uri="{FF2B5EF4-FFF2-40B4-BE49-F238E27FC236}">
                <a16:creationId xmlns:a16="http://schemas.microsoft.com/office/drawing/2014/main" id="{C1A0037A-60F1-7F43-92A7-55DB896F522B}"/>
              </a:ext>
            </a:extLst>
          </p:cNvPr>
          <p:cNvSpPr>
            <a:spLocks noGrp="1"/>
          </p:cNvSpPr>
          <p:nvPr>
            <p:ph idx="1"/>
          </p:nvPr>
        </p:nvSpPr>
        <p:spPr/>
        <p:txBody>
          <a:bodyPr>
            <a:normAutofit lnSpcReduction="10000"/>
          </a:bodyPr>
          <a:lstStyle/>
          <a:p>
            <a:r>
              <a:rPr lang="en-US" dirty="0"/>
              <a:t>Probable glycogen phosphorylase, </a:t>
            </a:r>
            <a:r>
              <a:rPr lang="en-US" dirty="0" err="1"/>
              <a:t>GlgP</a:t>
            </a:r>
            <a:endParaRPr lang="en-US" dirty="0"/>
          </a:p>
          <a:p>
            <a:r>
              <a:rPr lang="en-US" dirty="0"/>
              <a:t>NE in saturated H37Rv (DeJesus et al, 2017)</a:t>
            </a:r>
          </a:p>
          <a:p>
            <a:r>
              <a:rPr lang="en-US" dirty="0"/>
              <a:t>NE in TRANSIT-HMM for both conditions</a:t>
            </a:r>
          </a:p>
          <a:p>
            <a:r>
              <a:rPr lang="en-US" dirty="0"/>
              <a:t>log2FC of +1.65, mutations in this gene are overrepresented ( &gt;3-fold) in the men + condition</a:t>
            </a:r>
          </a:p>
          <a:p>
            <a:r>
              <a:rPr lang="en-US" dirty="0"/>
              <a:t>Converts glycogen to G1P (glucose-1-phosphate): alpha-glucan degradation, depolymerization, associated with cell membrane</a:t>
            </a:r>
          </a:p>
          <a:p>
            <a:r>
              <a:rPr lang="en-US" dirty="0"/>
              <a:t>G1P used in early steps of L-rhamnose synthesis (wbbL2 inserts rhamnose residue into cell wall) (Deng et al, 2014, </a:t>
            </a:r>
            <a:r>
              <a:rPr lang="en-US" i="1" dirty="0"/>
              <a:t>Cell Reports</a:t>
            </a:r>
            <a:r>
              <a:rPr lang="en-US" dirty="0"/>
              <a:t>)</a:t>
            </a:r>
          </a:p>
          <a:p>
            <a:r>
              <a:rPr lang="en-US" dirty="0"/>
              <a:t>Hub in ’tan’ module</a:t>
            </a:r>
          </a:p>
        </p:txBody>
      </p:sp>
    </p:spTree>
    <p:extLst>
      <p:ext uri="{BB962C8B-B14F-4D97-AF65-F5344CB8AC3E}">
        <p14:creationId xmlns:p14="http://schemas.microsoft.com/office/powerpoint/2010/main" val="78505175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C72ABC-7F29-0347-A0E2-B456156942FB}"/>
              </a:ext>
            </a:extLst>
          </p:cNvPr>
          <p:cNvSpPr>
            <a:spLocks noGrp="1"/>
          </p:cNvSpPr>
          <p:nvPr>
            <p:ph type="title"/>
          </p:nvPr>
        </p:nvSpPr>
        <p:spPr/>
        <p:txBody>
          <a:bodyPr/>
          <a:lstStyle/>
          <a:p>
            <a:r>
              <a:rPr lang="en-US" dirty="0"/>
              <a:t>Mutations in gene MB3520 (</a:t>
            </a:r>
            <a:r>
              <a:rPr lang="en-US" dirty="0" err="1"/>
              <a:t>otsA</a:t>
            </a:r>
            <a:r>
              <a:rPr lang="en-US" dirty="0"/>
              <a:t>) are over-represented in men + (in u-test results only)</a:t>
            </a:r>
          </a:p>
        </p:txBody>
      </p:sp>
      <p:sp>
        <p:nvSpPr>
          <p:cNvPr id="3" name="Content Placeholder 2">
            <a:extLst>
              <a:ext uri="{FF2B5EF4-FFF2-40B4-BE49-F238E27FC236}">
                <a16:creationId xmlns:a16="http://schemas.microsoft.com/office/drawing/2014/main" id="{2E69C58B-FC83-CD43-9C17-C7ED2C428407}"/>
              </a:ext>
            </a:extLst>
          </p:cNvPr>
          <p:cNvSpPr>
            <a:spLocks noGrp="1"/>
          </p:cNvSpPr>
          <p:nvPr>
            <p:ph idx="1"/>
          </p:nvPr>
        </p:nvSpPr>
        <p:spPr/>
        <p:txBody>
          <a:bodyPr>
            <a:normAutofit fontScale="70000" lnSpcReduction="20000"/>
          </a:bodyPr>
          <a:lstStyle/>
          <a:p>
            <a:r>
              <a:rPr lang="en-US" dirty="0"/>
              <a:t>Alpha-trehalose-phosphate synthase, Orthologous to Rv3490 (99.8% identity in 500 aa overlap). </a:t>
            </a:r>
          </a:p>
          <a:p>
            <a:endParaRPr lang="en-US" dirty="0"/>
          </a:p>
          <a:p>
            <a:r>
              <a:rPr lang="en-US" dirty="0"/>
              <a:t>Has adj p-value of 0.067 resampling results/ L2FC +1.94, had no insertions in any of the 28 sites in any of the control samples, A1 and C1 had inserts in 11 but exp2 had none (total sum of exp is 1585 but mean is 14)</a:t>
            </a:r>
          </a:p>
          <a:p>
            <a:endParaRPr lang="en-US" dirty="0"/>
          </a:p>
          <a:p>
            <a:r>
              <a:rPr lang="en-US" dirty="0"/>
              <a:t>Involved in osmoregulatory trehalose biosynthesis. Mycobacteria can produce trehalose from glucose 6-phosphate and UDP-glucose (the </a:t>
            </a:r>
            <a:r>
              <a:rPr lang="en-US" dirty="0" err="1"/>
              <a:t>OtsA-OtsB</a:t>
            </a:r>
            <a:r>
              <a:rPr lang="en-US" dirty="0"/>
              <a:t> pathway) from glycogen-like alpha(1--&gt;4)-linked glucose polymers (the </a:t>
            </a:r>
            <a:r>
              <a:rPr lang="en-US" dirty="0" err="1"/>
              <a:t>TreY-TreZ</a:t>
            </a:r>
            <a:r>
              <a:rPr lang="en-US" dirty="0"/>
              <a:t> pathway) and from maltose (the </a:t>
            </a:r>
            <a:r>
              <a:rPr lang="en-US" dirty="0" err="1"/>
              <a:t>TreS</a:t>
            </a:r>
            <a:r>
              <a:rPr lang="en-US" dirty="0"/>
              <a:t> pathway) [catalytic activity: UDP-glucose + D-glucose 6-phosphate = UDP + </a:t>
            </a:r>
            <a:r>
              <a:rPr lang="en-US" dirty="0" err="1"/>
              <a:t>alpha,alpha</a:t>
            </a:r>
            <a:r>
              <a:rPr lang="en-US" dirty="0"/>
              <a:t>-trehalose 6-phosphate].</a:t>
            </a:r>
          </a:p>
          <a:p>
            <a:endParaRPr lang="en-US" dirty="0"/>
          </a:p>
          <a:p>
            <a:r>
              <a:rPr lang="en-US" dirty="0"/>
              <a:t>ES by HMM in negative but NE in positive. (as was essential, not tested in-vivo)</a:t>
            </a:r>
          </a:p>
          <a:p>
            <a:r>
              <a:rPr lang="en-US" dirty="0"/>
              <a:t>Significant using Mann-Whitney u-test results</a:t>
            </a:r>
          </a:p>
          <a:p>
            <a:endParaRPr lang="en-US" dirty="0"/>
          </a:p>
        </p:txBody>
      </p:sp>
    </p:spTree>
    <p:extLst>
      <p:ext uri="{BB962C8B-B14F-4D97-AF65-F5344CB8AC3E}">
        <p14:creationId xmlns:p14="http://schemas.microsoft.com/office/powerpoint/2010/main" val="13362825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7BD760-79A0-FF4C-87D5-C959A023AB68}"/>
              </a:ext>
            </a:extLst>
          </p:cNvPr>
          <p:cNvSpPr>
            <a:spLocks noGrp="1"/>
          </p:cNvSpPr>
          <p:nvPr>
            <p:ph type="title"/>
          </p:nvPr>
        </p:nvSpPr>
        <p:spPr/>
        <p:txBody>
          <a:bodyPr/>
          <a:lstStyle/>
          <a:p>
            <a:pPr algn="ctr"/>
            <a:r>
              <a:rPr lang="en-US" dirty="0"/>
              <a:t>Reads vs TA’s hit</a:t>
            </a:r>
          </a:p>
        </p:txBody>
      </p:sp>
      <p:pic>
        <p:nvPicPr>
          <p:cNvPr id="6" name="Content Placeholder 5">
            <a:extLst>
              <a:ext uri="{FF2B5EF4-FFF2-40B4-BE49-F238E27FC236}">
                <a16:creationId xmlns:a16="http://schemas.microsoft.com/office/drawing/2014/main" id="{8112ED62-5C91-2E45-8165-7AEFAF1A5B55}"/>
              </a:ext>
            </a:extLst>
          </p:cNvPr>
          <p:cNvPicPr>
            <a:picLocks noGrp="1" noChangeAspect="1"/>
          </p:cNvPicPr>
          <p:nvPr>
            <p:ph idx="1"/>
          </p:nvPr>
        </p:nvPicPr>
        <p:blipFill>
          <a:blip r:embed="rId2"/>
          <a:stretch>
            <a:fillRect/>
          </a:stretch>
        </p:blipFill>
        <p:spPr>
          <a:xfrm>
            <a:off x="6376660" y="1690688"/>
            <a:ext cx="4351338" cy="4351338"/>
          </a:xfrm>
        </p:spPr>
      </p:pic>
      <p:pic>
        <p:nvPicPr>
          <p:cNvPr id="7" name="Content Placeholder 4">
            <a:extLst>
              <a:ext uri="{FF2B5EF4-FFF2-40B4-BE49-F238E27FC236}">
                <a16:creationId xmlns:a16="http://schemas.microsoft.com/office/drawing/2014/main" id="{7AB923CA-F0BD-EB45-9B9C-6082C3173A0D}"/>
              </a:ext>
            </a:extLst>
          </p:cNvPr>
          <p:cNvPicPr>
            <a:picLocks noChangeAspect="1"/>
          </p:cNvPicPr>
          <p:nvPr/>
        </p:nvPicPr>
        <p:blipFill>
          <a:blip r:embed="rId3"/>
          <a:stretch>
            <a:fillRect/>
          </a:stretch>
        </p:blipFill>
        <p:spPr>
          <a:xfrm>
            <a:off x="1071648" y="1690688"/>
            <a:ext cx="4449763" cy="4449763"/>
          </a:xfrm>
          <a:prstGeom prst="rect">
            <a:avLst/>
          </a:prstGeom>
        </p:spPr>
      </p:pic>
      <p:sp>
        <p:nvSpPr>
          <p:cNvPr id="8" name="TextBox 7">
            <a:extLst>
              <a:ext uri="{FF2B5EF4-FFF2-40B4-BE49-F238E27FC236}">
                <a16:creationId xmlns:a16="http://schemas.microsoft.com/office/drawing/2014/main" id="{34E3E8BA-0265-134F-A5FB-461ECC972333}"/>
              </a:ext>
            </a:extLst>
          </p:cNvPr>
          <p:cNvSpPr txBox="1"/>
          <p:nvPr/>
        </p:nvSpPr>
        <p:spPr>
          <a:xfrm>
            <a:off x="0" y="6140451"/>
            <a:ext cx="6096000" cy="584775"/>
          </a:xfrm>
          <a:prstGeom prst="rect">
            <a:avLst/>
          </a:prstGeom>
          <a:noFill/>
        </p:spPr>
        <p:txBody>
          <a:bodyPr wrap="square" rtlCol="0">
            <a:spAutoFit/>
          </a:bodyPr>
          <a:lstStyle/>
          <a:p>
            <a:r>
              <a:rPr lang="en-US" sz="1600" dirty="0"/>
              <a:t>*C1, B1 and D2 had lowest amount of amplified transposon junctions in the pooled sample sent for sequencing</a:t>
            </a:r>
          </a:p>
        </p:txBody>
      </p:sp>
    </p:spTree>
    <p:extLst>
      <p:ext uri="{BB962C8B-B14F-4D97-AF65-F5344CB8AC3E}">
        <p14:creationId xmlns:p14="http://schemas.microsoft.com/office/powerpoint/2010/main" val="35969723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41E17-00E7-EB4D-88A4-3B45239BDD2A}"/>
              </a:ext>
            </a:extLst>
          </p:cNvPr>
          <p:cNvSpPr>
            <a:spLocks noGrp="1"/>
          </p:cNvSpPr>
          <p:nvPr>
            <p:ph type="title"/>
          </p:nvPr>
        </p:nvSpPr>
        <p:spPr/>
        <p:txBody>
          <a:bodyPr/>
          <a:lstStyle/>
          <a:p>
            <a:pPr algn="ctr"/>
            <a:r>
              <a:rPr lang="en-US" dirty="0"/>
              <a:t>Read counts follow a geometric distribution</a:t>
            </a:r>
          </a:p>
        </p:txBody>
      </p:sp>
      <p:pic>
        <p:nvPicPr>
          <p:cNvPr id="5" name="Content Placeholder 4">
            <a:extLst>
              <a:ext uri="{FF2B5EF4-FFF2-40B4-BE49-F238E27FC236}">
                <a16:creationId xmlns:a16="http://schemas.microsoft.com/office/drawing/2014/main" id="{60863009-B4AC-4348-ADFB-304EE6F84664}"/>
              </a:ext>
            </a:extLst>
          </p:cNvPr>
          <p:cNvPicPr>
            <a:picLocks noGrp="1" noChangeAspect="1"/>
          </p:cNvPicPr>
          <p:nvPr>
            <p:ph idx="1"/>
          </p:nvPr>
        </p:nvPicPr>
        <p:blipFill>
          <a:blip r:embed="rId2"/>
          <a:stretch>
            <a:fillRect/>
          </a:stretch>
        </p:blipFill>
        <p:spPr>
          <a:xfrm>
            <a:off x="624840" y="1679797"/>
            <a:ext cx="5113592" cy="5113592"/>
          </a:xfrm>
        </p:spPr>
      </p:pic>
      <p:pic>
        <p:nvPicPr>
          <p:cNvPr id="7" name="Picture 6">
            <a:extLst>
              <a:ext uri="{FF2B5EF4-FFF2-40B4-BE49-F238E27FC236}">
                <a16:creationId xmlns:a16="http://schemas.microsoft.com/office/drawing/2014/main" id="{DFFE9A38-F9C1-EC47-84AE-A234FC7E8BFF}"/>
              </a:ext>
            </a:extLst>
          </p:cNvPr>
          <p:cNvPicPr>
            <a:picLocks noChangeAspect="1"/>
          </p:cNvPicPr>
          <p:nvPr/>
        </p:nvPicPr>
        <p:blipFill>
          <a:blip r:embed="rId3"/>
          <a:stretch>
            <a:fillRect/>
          </a:stretch>
        </p:blipFill>
        <p:spPr>
          <a:xfrm>
            <a:off x="6714744" y="2154333"/>
            <a:ext cx="4639056" cy="4639056"/>
          </a:xfrm>
          <a:prstGeom prst="rect">
            <a:avLst/>
          </a:prstGeom>
        </p:spPr>
      </p:pic>
    </p:spTree>
    <p:extLst>
      <p:ext uri="{BB962C8B-B14F-4D97-AF65-F5344CB8AC3E}">
        <p14:creationId xmlns:p14="http://schemas.microsoft.com/office/powerpoint/2010/main" val="32170792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022BDE4A-8A20-4A69-9C5A-581C82036A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704F7C4-C02C-4A43-8317-0D2DAD197E10}"/>
              </a:ext>
            </a:extLst>
          </p:cNvPr>
          <p:cNvSpPr>
            <a:spLocks noGrp="1"/>
          </p:cNvSpPr>
          <p:nvPr>
            <p:ph type="title"/>
          </p:nvPr>
        </p:nvSpPr>
        <p:spPr>
          <a:xfrm>
            <a:off x="1001684" y="170412"/>
            <a:ext cx="10178934" cy="1328730"/>
          </a:xfrm>
        </p:spPr>
        <p:txBody>
          <a:bodyPr vert="horz" lIns="91440" tIns="45720" rIns="91440" bIns="45720" rtlCol="0" anchor="b">
            <a:normAutofit/>
          </a:bodyPr>
          <a:lstStyle/>
          <a:p>
            <a:pPr algn="ctr"/>
            <a:r>
              <a:rPr lang="en-US" sz="5200" kern="1200">
                <a:solidFill>
                  <a:schemeClr val="tx1"/>
                </a:solidFill>
                <a:latin typeface="+mj-lt"/>
                <a:ea typeface="+mj-ea"/>
                <a:cs typeface="+mj-cs"/>
              </a:rPr>
              <a:t>Cumulative insertion plots</a:t>
            </a:r>
          </a:p>
        </p:txBody>
      </p:sp>
      <p:pic>
        <p:nvPicPr>
          <p:cNvPr id="11" name="Content Placeholder 10">
            <a:extLst>
              <a:ext uri="{FF2B5EF4-FFF2-40B4-BE49-F238E27FC236}">
                <a16:creationId xmlns:a16="http://schemas.microsoft.com/office/drawing/2014/main" id="{7796C51A-B8E4-A64E-A8C7-4AF2E098A257}"/>
              </a:ext>
            </a:extLst>
          </p:cNvPr>
          <p:cNvPicPr>
            <a:picLocks noGrp="1" noChangeAspect="1"/>
          </p:cNvPicPr>
          <p:nvPr>
            <p:ph idx="1"/>
          </p:nvPr>
        </p:nvPicPr>
        <p:blipFill>
          <a:blip r:embed="rId2"/>
          <a:stretch>
            <a:fillRect/>
          </a:stretch>
        </p:blipFill>
        <p:spPr>
          <a:xfrm>
            <a:off x="497517" y="1499142"/>
            <a:ext cx="5096580" cy="5096580"/>
          </a:xfrm>
        </p:spPr>
      </p:pic>
      <p:pic>
        <p:nvPicPr>
          <p:cNvPr id="14" name="Picture 13">
            <a:extLst>
              <a:ext uri="{FF2B5EF4-FFF2-40B4-BE49-F238E27FC236}">
                <a16:creationId xmlns:a16="http://schemas.microsoft.com/office/drawing/2014/main" id="{3745CD34-0D97-2747-9D10-D6EF380027CE}"/>
              </a:ext>
            </a:extLst>
          </p:cNvPr>
          <p:cNvPicPr>
            <a:picLocks noChangeAspect="1"/>
          </p:cNvPicPr>
          <p:nvPr/>
        </p:nvPicPr>
        <p:blipFill>
          <a:blip r:embed="rId3"/>
          <a:stretch>
            <a:fillRect/>
          </a:stretch>
        </p:blipFill>
        <p:spPr>
          <a:xfrm>
            <a:off x="6597903" y="1499142"/>
            <a:ext cx="5086882" cy="5086882"/>
          </a:xfrm>
          <a:prstGeom prst="rect">
            <a:avLst/>
          </a:prstGeom>
        </p:spPr>
      </p:pic>
    </p:spTree>
    <p:extLst>
      <p:ext uri="{BB962C8B-B14F-4D97-AF65-F5344CB8AC3E}">
        <p14:creationId xmlns:p14="http://schemas.microsoft.com/office/powerpoint/2010/main" val="37778893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FA1A1E-52C6-F846-BAF7-B054E2B734DC}"/>
              </a:ext>
            </a:extLst>
          </p:cNvPr>
          <p:cNvSpPr>
            <a:spLocks noGrp="1"/>
          </p:cNvSpPr>
          <p:nvPr>
            <p:ph type="title"/>
          </p:nvPr>
        </p:nvSpPr>
        <p:spPr/>
        <p:txBody>
          <a:bodyPr/>
          <a:lstStyle/>
          <a:p>
            <a:pPr algn="ctr"/>
            <a:r>
              <a:rPr lang="en-US" dirty="0"/>
              <a:t>Correlation between replicates</a:t>
            </a:r>
          </a:p>
        </p:txBody>
      </p:sp>
      <p:pic>
        <p:nvPicPr>
          <p:cNvPr id="9" name="Content Placeholder 8">
            <a:extLst>
              <a:ext uri="{FF2B5EF4-FFF2-40B4-BE49-F238E27FC236}">
                <a16:creationId xmlns:a16="http://schemas.microsoft.com/office/drawing/2014/main" id="{7EA8281B-C725-4C45-AE73-0A134F679830}"/>
              </a:ext>
            </a:extLst>
          </p:cNvPr>
          <p:cNvPicPr>
            <a:picLocks noGrp="1" noChangeAspect="1"/>
          </p:cNvPicPr>
          <p:nvPr>
            <p:ph idx="1"/>
          </p:nvPr>
        </p:nvPicPr>
        <p:blipFill>
          <a:blip r:embed="rId3"/>
          <a:stretch>
            <a:fillRect/>
          </a:stretch>
        </p:blipFill>
        <p:spPr>
          <a:xfrm>
            <a:off x="838200" y="1791272"/>
            <a:ext cx="4351338" cy="4351338"/>
          </a:xfrm>
        </p:spPr>
      </p:pic>
      <p:sp>
        <p:nvSpPr>
          <p:cNvPr id="10" name="TextBox 9">
            <a:extLst>
              <a:ext uri="{FF2B5EF4-FFF2-40B4-BE49-F238E27FC236}">
                <a16:creationId xmlns:a16="http://schemas.microsoft.com/office/drawing/2014/main" id="{811A7E0E-04AF-2C42-9CC7-CDA07B49AEE1}"/>
              </a:ext>
            </a:extLst>
          </p:cNvPr>
          <p:cNvSpPr txBox="1"/>
          <p:nvPr/>
        </p:nvSpPr>
        <p:spPr>
          <a:xfrm>
            <a:off x="1121061" y="6142610"/>
            <a:ext cx="3785616" cy="646331"/>
          </a:xfrm>
          <a:prstGeom prst="rect">
            <a:avLst/>
          </a:prstGeom>
          <a:noFill/>
        </p:spPr>
        <p:txBody>
          <a:bodyPr wrap="square" rtlCol="0">
            <a:spAutoFit/>
          </a:bodyPr>
          <a:lstStyle/>
          <a:p>
            <a:r>
              <a:rPr lang="en-US" dirty="0"/>
              <a:t>Correlation of reads at TA sites using log10 transformed read counts</a:t>
            </a:r>
          </a:p>
        </p:txBody>
      </p:sp>
      <p:sp>
        <p:nvSpPr>
          <p:cNvPr id="11" name="TextBox 10">
            <a:extLst>
              <a:ext uri="{FF2B5EF4-FFF2-40B4-BE49-F238E27FC236}">
                <a16:creationId xmlns:a16="http://schemas.microsoft.com/office/drawing/2014/main" id="{9B03C04B-FEF0-9D46-BC30-5708F8B941E5}"/>
              </a:ext>
            </a:extLst>
          </p:cNvPr>
          <p:cNvSpPr txBox="1"/>
          <p:nvPr/>
        </p:nvSpPr>
        <p:spPr>
          <a:xfrm>
            <a:off x="6325616" y="1791272"/>
            <a:ext cx="4443984" cy="2862322"/>
          </a:xfrm>
          <a:prstGeom prst="rect">
            <a:avLst/>
          </a:prstGeom>
          <a:noFill/>
        </p:spPr>
        <p:txBody>
          <a:bodyPr wrap="square" rtlCol="0">
            <a:spAutoFit/>
          </a:bodyPr>
          <a:lstStyle/>
          <a:p>
            <a:r>
              <a:rPr lang="en-US" dirty="0"/>
              <a:t>Spearman’s correlation </a:t>
            </a:r>
          </a:p>
          <a:p>
            <a:r>
              <a:rPr lang="en-US" dirty="0"/>
              <a:t>A1:C1 	0.68</a:t>
            </a:r>
          </a:p>
          <a:p>
            <a:r>
              <a:rPr lang="en-US" dirty="0"/>
              <a:t>A2:C2	0.89</a:t>
            </a:r>
          </a:p>
          <a:p>
            <a:r>
              <a:rPr lang="en-US" dirty="0"/>
              <a:t>B1:D1	0.52</a:t>
            </a:r>
          </a:p>
          <a:p>
            <a:r>
              <a:rPr lang="en-US" dirty="0"/>
              <a:t>B2:D2	0.76</a:t>
            </a:r>
          </a:p>
          <a:p>
            <a:endParaRPr lang="en-US" dirty="0"/>
          </a:p>
          <a:p>
            <a:r>
              <a:rPr lang="en-US" dirty="0"/>
              <a:t>All results of Welch Two Sample t-test indicate replicate samples could be from different populations (look like independent samples).</a:t>
            </a:r>
          </a:p>
        </p:txBody>
      </p:sp>
    </p:spTree>
    <p:extLst>
      <p:ext uri="{BB962C8B-B14F-4D97-AF65-F5344CB8AC3E}">
        <p14:creationId xmlns:p14="http://schemas.microsoft.com/office/powerpoint/2010/main" val="30558716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77ACBA-C973-8443-B2AA-4595231B5F58}"/>
              </a:ext>
            </a:extLst>
          </p:cNvPr>
          <p:cNvSpPr>
            <a:spLocks noGrp="1"/>
          </p:cNvSpPr>
          <p:nvPr>
            <p:ph type="title"/>
          </p:nvPr>
        </p:nvSpPr>
        <p:spPr>
          <a:xfrm>
            <a:off x="838200" y="365125"/>
            <a:ext cx="4301836" cy="4968875"/>
          </a:xfrm>
        </p:spPr>
        <p:txBody>
          <a:bodyPr/>
          <a:lstStyle/>
          <a:p>
            <a:r>
              <a:rPr lang="en-US" dirty="0" err="1"/>
              <a:t>Corrplot</a:t>
            </a:r>
            <a:r>
              <a:rPr lang="en-US" dirty="0"/>
              <a:t> of replicates and libraries (with Pearson’s correlation)</a:t>
            </a:r>
          </a:p>
        </p:txBody>
      </p:sp>
      <p:pic>
        <p:nvPicPr>
          <p:cNvPr id="5" name="Picture 4">
            <a:extLst>
              <a:ext uri="{FF2B5EF4-FFF2-40B4-BE49-F238E27FC236}">
                <a16:creationId xmlns:a16="http://schemas.microsoft.com/office/drawing/2014/main" id="{20CC134A-24B8-324E-B04E-A9EF8D7D4199}"/>
              </a:ext>
            </a:extLst>
          </p:cNvPr>
          <p:cNvPicPr>
            <a:picLocks noChangeAspect="1"/>
          </p:cNvPicPr>
          <p:nvPr/>
        </p:nvPicPr>
        <p:blipFill>
          <a:blip r:embed="rId2"/>
          <a:stretch>
            <a:fillRect/>
          </a:stretch>
        </p:blipFill>
        <p:spPr>
          <a:xfrm>
            <a:off x="6338505" y="365125"/>
            <a:ext cx="5721877" cy="5721877"/>
          </a:xfrm>
          <a:prstGeom prst="rect">
            <a:avLst/>
          </a:prstGeom>
        </p:spPr>
      </p:pic>
    </p:spTree>
    <p:extLst>
      <p:ext uri="{BB962C8B-B14F-4D97-AF65-F5344CB8AC3E}">
        <p14:creationId xmlns:p14="http://schemas.microsoft.com/office/powerpoint/2010/main" val="15596078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23E729-801A-C248-BB9A-F29D4A365614}"/>
              </a:ext>
            </a:extLst>
          </p:cNvPr>
          <p:cNvSpPr>
            <a:spLocks noGrp="1"/>
          </p:cNvSpPr>
          <p:nvPr>
            <p:ph type="title"/>
          </p:nvPr>
        </p:nvSpPr>
        <p:spPr/>
        <p:txBody>
          <a:bodyPr/>
          <a:lstStyle/>
          <a:p>
            <a:r>
              <a:rPr lang="en-US" dirty="0"/>
              <a:t>Unique TA sites in each sample/experiment</a:t>
            </a:r>
          </a:p>
        </p:txBody>
      </p:sp>
      <p:pic>
        <p:nvPicPr>
          <p:cNvPr id="5" name="Content Placeholder 4">
            <a:extLst>
              <a:ext uri="{FF2B5EF4-FFF2-40B4-BE49-F238E27FC236}">
                <a16:creationId xmlns:a16="http://schemas.microsoft.com/office/drawing/2014/main" id="{E1C302CE-693B-AF48-80DA-5376EDA4FCF9}"/>
              </a:ext>
            </a:extLst>
          </p:cNvPr>
          <p:cNvPicPr>
            <a:picLocks noGrp="1" noChangeAspect="1"/>
          </p:cNvPicPr>
          <p:nvPr>
            <p:ph idx="1"/>
          </p:nvPr>
        </p:nvPicPr>
        <p:blipFill>
          <a:blip r:embed="rId3"/>
          <a:stretch>
            <a:fillRect/>
          </a:stretch>
        </p:blipFill>
        <p:spPr>
          <a:xfrm>
            <a:off x="106680" y="1772032"/>
            <a:ext cx="5859303" cy="3622928"/>
          </a:xfrm>
        </p:spPr>
      </p:pic>
      <p:pic>
        <p:nvPicPr>
          <p:cNvPr id="7" name="Picture 6">
            <a:extLst>
              <a:ext uri="{FF2B5EF4-FFF2-40B4-BE49-F238E27FC236}">
                <a16:creationId xmlns:a16="http://schemas.microsoft.com/office/drawing/2014/main" id="{D0DF3118-17E2-C243-82F1-93A28908C9B5}"/>
              </a:ext>
            </a:extLst>
          </p:cNvPr>
          <p:cNvPicPr>
            <a:picLocks noChangeAspect="1"/>
          </p:cNvPicPr>
          <p:nvPr/>
        </p:nvPicPr>
        <p:blipFill>
          <a:blip r:embed="rId4"/>
          <a:stretch>
            <a:fillRect/>
          </a:stretch>
        </p:blipFill>
        <p:spPr>
          <a:xfrm>
            <a:off x="6179280" y="1772032"/>
            <a:ext cx="5859303" cy="3622928"/>
          </a:xfrm>
          <a:prstGeom prst="rect">
            <a:avLst/>
          </a:prstGeom>
        </p:spPr>
      </p:pic>
      <p:sp>
        <p:nvSpPr>
          <p:cNvPr id="8" name="TextBox 7">
            <a:extLst>
              <a:ext uri="{FF2B5EF4-FFF2-40B4-BE49-F238E27FC236}">
                <a16:creationId xmlns:a16="http://schemas.microsoft.com/office/drawing/2014/main" id="{0E0E3E3A-4376-3B4E-B727-3ACDB06A20C4}"/>
              </a:ext>
            </a:extLst>
          </p:cNvPr>
          <p:cNvSpPr txBox="1"/>
          <p:nvPr/>
        </p:nvSpPr>
        <p:spPr>
          <a:xfrm>
            <a:off x="585216" y="5687568"/>
            <a:ext cx="4754880" cy="646331"/>
          </a:xfrm>
          <a:prstGeom prst="rect">
            <a:avLst/>
          </a:prstGeom>
          <a:noFill/>
        </p:spPr>
        <p:txBody>
          <a:bodyPr wrap="square" rtlCol="0">
            <a:spAutoFit/>
          </a:bodyPr>
          <a:lstStyle/>
          <a:p>
            <a:r>
              <a:rPr lang="en-US" dirty="0"/>
              <a:t>25% of unique TA’s hit are in all 4 positive samples</a:t>
            </a:r>
          </a:p>
        </p:txBody>
      </p:sp>
      <p:sp>
        <p:nvSpPr>
          <p:cNvPr id="9" name="TextBox 8">
            <a:extLst>
              <a:ext uri="{FF2B5EF4-FFF2-40B4-BE49-F238E27FC236}">
                <a16:creationId xmlns:a16="http://schemas.microsoft.com/office/drawing/2014/main" id="{13058550-7C7D-E64A-8439-4CC1F5A66410}"/>
              </a:ext>
            </a:extLst>
          </p:cNvPr>
          <p:cNvSpPr txBox="1"/>
          <p:nvPr/>
        </p:nvSpPr>
        <p:spPr>
          <a:xfrm>
            <a:off x="6729984" y="5687568"/>
            <a:ext cx="4480560" cy="646331"/>
          </a:xfrm>
          <a:prstGeom prst="rect">
            <a:avLst/>
          </a:prstGeom>
          <a:noFill/>
        </p:spPr>
        <p:txBody>
          <a:bodyPr wrap="square" rtlCol="0">
            <a:spAutoFit/>
          </a:bodyPr>
          <a:lstStyle/>
          <a:p>
            <a:r>
              <a:rPr lang="en-US" dirty="0"/>
              <a:t>21% of unique TAs hit in all 4 negative samples</a:t>
            </a:r>
          </a:p>
        </p:txBody>
      </p:sp>
    </p:spTree>
    <p:extLst>
      <p:ext uri="{BB962C8B-B14F-4D97-AF65-F5344CB8AC3E}">
        <p14:creationId xmlns:p14="http://schemas.microsoft.com/office/powerpoint/2010/main" val="106058990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34692</TotalTime>
  <Words>4058</Words>
  <Application>Microsoft Macintosh PowerPoint</Application>
  <PresentationFormat>Widescreen</PresentationFormat>
  <Paragraphs>1007</Paragraphs>
  <Slides>37</Slides>
  <Notes>4</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37</vt:i4>
      </vt:variant>
    </vt:vector>
  </HeadingPairs>
  <TitlesOfParts>
    <vt:vector size="44" baseType="lpstr">
      <vt:lpstr>Arial</vt:lpstr>
      <vt:lpstr>Calibri</vt:lpstr>
      <vt:lpstr>Calibri Light</vt:lpstr>
      <vt:lpstr>Helvetica Neue</vt:lpstr>
      <vt:lpstr>Menlo</vt:lpstr>
      <vt:lpstr>Office Theme</vt:lpstr>
      <vt:lpstr>Worksheet</vt:lpstr>
      <vt:lpstr>Resampling results </vt:lpstr>
      <vt:lpstr>PowerPoint Presentation</vt:lpstr>
      <vt:lpstr>Insertion density</vt:lpstr>
      <vt:lpstr>Reads vs TA’s hit</vt:lpstr>
      <vt:lpstr>Read counts follow a geometric distribution</vt:lpstr>
      <vt:lpstr>Cumulative insertion plots</vt:lpstr>
      <vt:lpstr>Correlation between replicates</vt:lpstr>
      <vt:lpstr>Corrplot of replicates and libraries (with Pearson’s correlation)</vt:lpstr>
      <vt:lpstr>Unique TA sites in each sample/experiment</vt:lpstr>
      <vt:lpstr>Experiment 2 has larger difference in mean between positive and negative conditions than experiment 1</vt:lpstr>
      <vt:lpstr>P-values vs TA sites</vt:lpstr>
      <vt:lpstr>TRANSIT HMM on each condition</vt:lpstr>
      <vt:lpstr>Run Transit HMM on each library separately</vt:lpstr>
      <vt:lpstr>For combined libraries, first remove non-permissive sites from analysis</vt:lpstr>
      <vt:lpstr>Resampling (default params) finds 8 genes that are attenuated in menadione positive (adj p-value &lt;0.10)</vt:lpstr>
      <vt:lpstr>Resampling method distributions (distribution shows a lot of noise)</vt:lpstr>
      <vt:lpstr>Running resampling multiple times gives some different hits (adj pval&lt; 0.10)</vt:lpstr>
      <vt:lpstr>Using Experiment 1 alone gives different hits but not more high-confidence hits (only 3 &lt;0.05)</vt:lpstr>
      <vt:lpstr>Adjust parameters of resampling method to be less sensitive to outliers and low insertion counts</vt:lpstr>
      <vt:lpstr>Distributions for resampling with winsorization and pseudocount=5</vt:lpstr>
      <vt:lpstr>Non-parametric Mann-Whitney U-test</vt:lpstr>
      <vt:lpstr>Distributions for Mann Whitney U-test (lower power—may be more susceptible to random error and outliers?)</vt:lpstr>
      <vt:lpstr>Menadione: menaquinone analog</vt:lpstr>
      <vt:lpstr>Mb0177 (Rv0171) Mce1c</vt:lpstr>
      <vt:lpstr>Mb0367c/Rv0360c Conserved hypothetical protein</vt:lpstr>
      <vt:lpstr>MB1217c (Rv1185c) fadD21  </vt:lpstr>
      <vt:lpstr>fadD21 is regulated by PhoP</vt:lpstr>
      <vt:lpstr>MB1552 wbbL2  (Rv1525)</vt:lpstr>
      <vt:lpstr>Head-to-head txn of Rv1525 with Rv1526 (and pks5)</vt:lpstr>
      <vt:lpstr>Mb1819 / Rv1791  PE19</vt:lpstr>
      <vt:lpstr>Overexpression of antisense-PE18 (PE18 is 89% identical to PE19) negatively regulates expression of PE19 (Wang et al, 2020) (TSS at 2026704)</vt:lpstr>
      <vt:lpstr>MB2497 glbO/trHbO, oxygen-binding protein (globin)</vt:lpstr>
      <vt:lpstr>MB2636c, snoP (Rv2604c) (aka Pdx2/PLP synthase)</vt:lpstr>
      <vt:lpstr>Pdx2/PLP synthase involved in biosynthesis of pyridoxine/pyridoxal 5-phosphate (PLP)</vt:lpstr>
      <vt:lpstr>Mb3080c (Rv3054c) NADPH:quinone oxidoreductase mutations are over-represented in men +</vt:lpstr>
      <vt:lpstr>MB1363 (Rv1328) glgP</vt:lpstr>
      <vt:lpstr>Mutations in gene MB3520 (otsA) are over-represented in men + (in u-test results only)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Resampling results </dc:title>
  <dc:creator>Stiens, Jennifer</dc:creator>
  <cp:lastModifiedBy>Stiens, Jennifer</cp:lastModifiedBy>
  <cp:revision>27</cp:revision>
  <dcterms:created xsi:type="dcterms:W3CDTF">2023-08-10T10:31:40Z</dcterms:created>
  <dcterms:modified xsi:type="dcterms:W3CDTF">2023-09-03T16:46:56Z</dcterms:modified>
</cp:coreProperties>
</file>